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modernComment_B43_4B0A7DF3.xml" ContentType="application/vnd.ms-powerpoint.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omments/modernComment_B65_3E965F5B.xml" ContentType="application/vnd.ms-powerpoint.comments+xml"/>
  <Override PartName="/ppt/notesSlides/notesSlide49.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50.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7" r:id="rId4"/>
  </p:sldMasterIdLst>
  <p:notesMasterIdLst>
    <p:notesMasterId r:id="rId66"/>
  </p:notesMasterIdLst>
  <p:handoutMasterIdLst>
    <p:handoutMasterId r:id="rId67"/>
  </p:handoutMasterIdLst>
  <p:sldIdLst>
    <p:sldId id="302" r:id="rId5"/>
    <p:sldId id="2844" r:id="rId6"/>
    <p:sldId id="2859" r:id="rId7"/>
    <p:sldId id="2900" r:id="rId8"/>
    <p:sldId id="2889" r:id="rId9"/>
    <p:sldId id="2898" r:id="rId10"/>
    <p:sldId id="2899" r:id="rId11"/>
    <p:sldId id="2860" r:id="rId12"/>
    <p:sldId id="2861" r:id="rId13"/>
    <p:sldId id="2907" r:id="rId14"/>
    <p:sldId id="2891" r:id="rId15"/>
    <p:sldId id="2883" r:id="rId16"/>
    <p:sldId id="2888" r:id="rId17"/>
    <p:sldId id="2862" r:id="rId18"/>
    <p:sldId id="2911" r:id="rId19"/>
    <p:sldId id="2863" r:id="rId20"/>
    <p:sldId id="2901" r:id="rId21"/>
    <p:sldId id="2902" r:id="rId22"/>
    <p:sldId id="2903" r:id="rId23"/>
    <p:sldId id="2904" r:id="rId24"/>
    <p:sldId id="2908" r:id="rId25"/>
    <p:sldId id="2909" r:id="rId26"/>
    <p:sldId id="2910" r:id="rId27"/>
    <p:sldId id="2897" r:id="rId28"/>
    <p:sldId id="2872" r:id="rId29"/>
    <p:sldId id="2864" r:id="rId30"/>
    <p:sldId id="2875" r:id="rId31"/>
    <p:sldId id="2874" r:id="rId32"/>
    <p:sldId id="2912" r:id="rId33"/>
    <p:sldId id="2876" r:id="rId34"/>
    <p:sldId id="2880" r:id="rId35"/>
    <p:sldId id="2913" r:id="rId36"/>
    <p:sldId id="2881" r:id="rId37"/>
    <p:sldId id="2882" r:id="rId38"/>
    <p:sldId id="2868" r:id="rId39"/>
    <p:sldId id="2914" r:id="rId40"/>
    <p:sldId id="2865" r:id="rId41"/>
    <p:sldId id="2866" r:id="rId42"/>
    <p:sldId id="2915" r:id="rId43"/>
    <p:sldId id="2870" r:id="rId44"/>
    <p:sldId id="2869" r:id="rId45"/>
    <p:sldId id="2916" r:id="rId46"/>
    <p:sldId id="2886" r:id="rId47"/>
    <p:sldId id="2892" r:id="rId48"/>
    <p:sldId id="291" r:id="rId49"/>
    <p:sldId id="2893" r:id="rId50"/>
    <p:sldId id="2894" r:id="rId51"/>
    <p:sldId id="2895" r:id="rId52"/>
    <p:sldId id="2917" r:id="rId53"/>
    <p:sldId id="278" r:id="rId54"/>
    <p:sldId id="280" r:id="rId55"/>
    <p:sldId id="2896" r:id="rId56"/>
    <p:sldId id="2845" r:id="rId57"/>
    <p:sldId id="872" r:id="rId58"/>
    <p:sldId id="2873" r:id="rId59"/>
    <p:sldId id="2847" r:id="rId60"/>
    <p:sldId id="2890" r:id="rId61"/>
    <p:sldId id="2878" r:id="rId62"/>
    <p:sldId id="2884" r:id="rId63"/>
    <p:sldId id="2879" r:id="rId64"/>
    <p:sldId id="2885" r:id="rId6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44"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2F03966-8FA6-5F7A-F83A-780A632DE1F6}" name="Beniston, Joshua - FPAC-NRCS, CA" initials="JB" userId="S::Joshua.Beniston@usda.gov::729a7325-1604-4ca0-9ff6-67b6606cf032"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CFF66"/>
    <a:srgbClr val="DD817F"/>
    <a:srgbClr val="003DA5"/>
    <a:srgbClr val="CCFF33"/>
    <a:srgbClr val="339966"/>
    <a:srgbClr val="99FF66"/>
    <a:srgbClr val="0C6C55"/>
    <a:srgbClr val="0741A3"/>
    <a:srgbClr val="8C85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5C6932-F8CB-42A8-9C9E-2F7606682C31}" v="1" dt="2025-09-15T15:42:19.798"/>
  </p1510:revLst>
</p1510:revInfo>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182" autoAdjust="0"/>
    <p:restoredTop sz="78590" autoAdjust="0"/>
  </p:normalViewPr>
  <p:slideViewPr>
    <p:cSldViewPr snapToGrid="0" snapToObjects="1">
      <p:cViewPr varScale="1">
        <p:scale>
          <a:sx n="93" d="100"/>
          <a:sy n="93" d="100"/>
        </p:scale>
        <p:origin x="1987" y="67"/>
      </p:cViewPr>
      <p:guideLst>
        <p:guide pos="144"/>
        <p:guide orient="horz" pos="2160"/>
      </p:guideLst>
    </p:cSldViewPr>
  </p:slideViewPr>
  <p:notesTextViewPr>
    <p:cViewPr>
      <p:scale>
        <a:sx n="1" d="1"/>
        <a:sy n="1" d="1"/>
      </p:scale>
      <p:origin x="0" y="0"/>
    </p:cViewPr>
  </p:notesTextViewPr>
  <p:sorterViewPr>
    <p:cViewPr>
      <p:scale>
        <a:sx n="70" d="100"/>
        <a:sy n="70" d="100"/>
      </p:scale>
      <p:origin x="0" y="0"/>
    </p:cViewPr>
  </p:sorterViewPr>
  <p:notesViewPr>
    <p:cSldViewPr snapToGrid="0" snapToObjects="1">
      <p:cViewPr varScale="1">
        <p:scale>
          <a:sx n="65" d="100"/>
          <a:sy n="65" d="100"/>
        </p:scale>
        <p:origin x="3154" y="4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notesMaster" Target="notesMasters/notesMaster1.xml"/><Relationship Id="rId74" Type="http://schemas.microsoft.com/office/2018/10/relationships/authors" Target="author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niston, Joshua - FPAC-NRCS, CA" userId="729a7325-1604-4ca0-9ff6-67b6606cf032" providerId="ADAL" clId="{9074E5E7-F705-4BE5-AA93-1CBA009EB494}"/>
    <pc:docChg chg="undo custSel addSld modSld sldOrd">
      <pc:chgData name="Beniston, Joshua - FPAC-NRCS, CA" userId="729a7325-1604-4ca0-9ff6-67b6606cf032" providerId="ADAL" clId="{9074E5E7-F705-4BE5-AA93-1CBA009EB494}" dt="2025-02-03T20:51:55.444" v="24233"/>
      <pc:docMkLst>
        <pc:docMk/>
      </pc:docMkLst>
      <pc:sldChg chg="modNotesTx">
        <pc:chgData name="Beniston, Joshua - FPAC-NRCS, CA" userId="729a7325-1604-4ca0-9ff6-67b6606cf032" providerId="ADAL" clId="{9074E5E7-F705-4BE5-AA93-1CBA009EB494}" dt="2025-02-03T20:51:55.444" v="24233"/>
        <pc:sldMkLst>
          <pc:docMk/>
          <pc:sldMk cId="0" sldId="278"/>
        </pc:sldMkLst>
      </pc:sldChg>
      <pc:sldChg chg="modSp mod modNotesTx">
        <pc:chgData name="Beniston, Joshua - FPAC-NRCS, CA" userId="729a7325-1604-4ca0-9ff6-67b6606cf032" providerId="ADAL" clId="{9074E5E7-F705-4BE5-AA93-1CBA009EB494}" dt="2025-02-03T20:51:29.846" v="24226" actId="20577"/>
        <pc:sldMkLst>
          <pc:docMk/>
          <pc:sldMk cId="0" sldId="280"/>
        </pc:sldMkLst>
      </pc:sldChg>
      <pc:sldChg chg="addSp delSp modSp mod delAnim modNotesTx">
        <pc:chgData name="Beniston, Joshua - FPAC-NRCS, CA" userId="729a7325-1604-4ca0-9ff6-67b6606cf032" providerId="ADAL" clId="{9074E5E7-F705-4BE5-AA93-1CBA009EB494}" dt="2025-02-03T20:32:18.692" v="20820"/>
        <pc:sldMkLst>
          <pc:docMk/>
          <pc:sldMk cId="2890793803" sldId="291"/>
        </pc:sldMkLst>
      </pc:sldChg>
      <pc:sldChg chg="modSp">
        <pc:chgData name="Beniston, Joshua - FPAC-NRCS, CA" userId="729a7325-1604-4ca0-9ff6-67b6606cf032" providerId="ADAL" clId="{9074E5E7-F705-4BE5-AA93-1CBA009EB494}" dt="2024-12-30T20:35:16.718" v="11" actId="20577"/>
        <pc:sldMkLst>
          <pc:docMk/>
          <pc:sldMk cId="1518219697" sldId="2844"/>
        </pc:sldMkLst>
      </pc:sldChg>
      <pc:sldChg chg="modNotesTx">
        <pc:chgData name="Beniston, Joshua - FPAC-NRCS, CA" userId="729a7325-1604-4ca0-9ff6-67b6606cf032" providerId="ADAL" clId="{9074E5E7-F705-4BE5-AA93-1CBA009EB494}" dt="2025-02-02T23:40:46.771" v="10973" actId="20577"/>
        <pc:sldMkLst>
          <pc:docMk/>
          <pc:sldMk cId="2211165885" sldId="2864"/>
        </pc:sldMkLst>
      </pc:sldChg>
      <pc:sldChg chg="modNotesTx">
        <pc:chgData name="Beniston, Joshua - FPAC-NRCS, CA" userId="729a7325-1604-4ca0-9ff6-67b6606cf032" providerId="ADAL" clId="{9074E5E7-F705-4BE5-AA93-1CBA009EB494}" dt="2025-02-03T18:43:02.302" v="13739" actId="20577"/>
        <pc:sldMkLst>
          <pc:docMk/>
          <pc:sldMk cId="4035197201" sldId="2865"/>
        </pc:sldMkLst>
      </pc:sldChg>
      <pc:sldChg chg="modNotesTx">
        <pc:chgData name="Beniston, Joshua - FPAC-NRCS, CA" userId="729a7325-1604-4ca0-9ff6-67b6606cf032" providerId="ADAL" clId="{9074E5E7-F705-4BE5-AA93-1CBA009EB494}" dt="2025-02-03T18:47:08.352" v="14670" actId="20577"/>
        <pc:sldMkLst>
          <pc:docMk/>
          <pc:sldMk cId="1924835160" sldId="2866"/>
        </pc:sldMkLst>
      </pc:sldChg>
      <pc:sldChg chg="modSp mod">
        <pc:chgData name="Beniston, Joshua - FPAC-NRCS, CA" userId="729a7325-1604-4ca0-9ff6-67b6606cf032" providerId="ADAL" clId="{9074E5E7-F705-4BE5-AA93-1CBA009EB494}" dt="2025-01-28T23:22:50.837" v="12" actId="20577"/>
        <pc:sldMkLst>
          <pc:docMk/>
          <pc:sldMk cId="908403233" sldId="2868"/>
        </pc:sldMkLst>
      </pc:sldChg>
      <pc:sldChg chg="modSp mod modNotesTx">
        <pc:chgData name="Beniston, Joshua - FPAC-NRCS, CA" userId="729a7325-1604-4ca0-9ff6-67b6606cf032" providerId="ADAL" clId="{9074E5E7-F705-4BE5-AA93-1CBA009EB494}" dt="2025-02-03T19:26:25.259" v="16905" actId="20577"/>
        <pc:sldMkLst>
          <pc:docMk/>
          <pc:sldMk cId="3892894498" sldId="2869"/>
        </pc:sldMkLst>
      </pc:sldChg>
      <pc:sldChg chg="modSp mod ord modNotesTx">
        <pc:chgData name="Beniston, Joshua - FPAC-NRCS, CA" userId="729a7325-1604-4ca0-9ff6-67b6606cf032" providerId="ADAL" clId="{9074E5E7-F705-4BE5-AA93-1CBA009EB494}" dt="2025-02-03T19:24:56.876" v="16495" actId="20577"/>
        <pc:sldMkLst>
          <pc:docMk/>
          <pc:sldMk cId="3354296500" sldId="2870"/>
        </pc:sldMkLst>
      </pc:sldChg>
      <pc:sldChg chg="modNotesTx">
        <pc:chgData name="Beniston, Joshua - FPAC-NRCS, CA" userId="729a7325-1604-4ca0-9ff6-67b6606cf032" providerId="ADAL" clId="{9074E5E7-F705-4BE5-AA93-1CBA009EB494}" dt="2025-01-31T19:02:59.355" v="4649" actId="20577"/>
        <pc:sldMkLst>
          <pc:docMk/>
          <pc:sldMk cId="2930705580" sldId="2872"/>
        </pc:sldMkLst>
      </pc:sldChg>
      <pc:sldChg chg="modNotesTx">
        <pc:chgData name="Beniston, Joshua - FPAC-NRCS, CA" userId="729a7325-1604-4ca0-9ff6-67b6606cf032" providerId="ADAL" clId="{9074E5E7-F705-4BE5-AA93-1CBA009EB494}" dt="2025-02-02T23:16:47.391" v="7359" actId="20577"/>
        <pc:sldMkLst>
          <pc:docMk/>
          <pc:sldMk cId="3424348875" sldId="2874"/>
        </pc:sldMkLst>
      </pc:sldChg>
      <pc:sldChg chg="modNotesTx">
        <pc:chgData name="Beniston, Joshua - FPAC-NRCS, CA" userId="729a7325-1604-4ca0-9ff6-67b6606cf032" providerId="ADAL" clId="{9074E5E7-F705-4BE5-AA93-1CBA009EB494}" dt="2025-02-02T23:13:10.437" v="6466" actId="20577"/>
        <pc:sldMkLst>
          <pc:docMk/>
          <pc:sldMk cId="3005004165" sldId="2875"/>
        </pc:sldMkLst>
      </pc:sldChg>
      <pc:sldChg chg="modNotesTx">
        <pc:chgData name="Beniston, Joshua - FPAC-NRCS, CA" userId="729a7325-1604-4ca0-9ff6-67b6606cf032" providerId="ADAL" clId="{9074E5E7-F705-4BE5-AA93-1CBA009EB494}" dt="2025-02-02T23:27:51.344" v="9320" actId="20577"/>
        <pc:sldMkLst>
          <pc:docMk/>
          <pc:sldMk cId="3193184712" sldId="2876"/>
        </pc:sldMkLst>
      </pc:sldChg>
      <pc:sldChg chg="modNotesTx">
        <pc:chgData name="Beniston, Joshua - FPAC-NRCS, CA" userId="729a7325-1604-4ca0-9ff6-67b6606cf032" providerId="ADAL" clId="{9074E5E7-F705-4BE5-AA93-1CBA009EB494}" dt="2025-02-02T23:37:40.590" v="10766" actId="20577"/>
        <pc:sldMkLst>
          <pc:docMk/>
          <pc:sldMk cId="3612638673" sldId="2880"/>
        </pc:sldMkLst>
      </pc:sldChg>
      <pc:sldChg chg="modNotesTx">
        <pc:chgData name="Beniston, Joshua - FPAC-NRCS, CA" userId="729a7325-1604-4ca0-9ff6-67b6606cf032" providerId="ADAL" clId="{9074E5E7-F705-4BE5-AA93-1CBA009EB494}" dt="2025-02-02T23:47:20.255" v="11320" actId="20577"/>
        <pc:sldMkLst>
          <pc:docMk/>
          <pc:sldMk cId="3525004629" sldId="2881"/>
        </pc:sldMkLst>
      </pc:sldChg>
      <pc:sldChg chg="modNotesTx">
        <pc:chgData name="Beniston, Joshua - FPAC-NRCS, CA" userId="729a7325-1604-4ca0-9ff6-67b6606cf032" providerId="ADAL" clId="{9074E5E7-F705-4BE5-AA93-1CBA009EB494}" dt="2025-02-02T23:53:52.115" v="12623" actId="20577"/>
        <pc:sldMkLst>
          <pc:docMk/>
          <pc:sldMk cId="456740166" sldId="2882"/>
        </pc:sldMkLst>
      </pc:sldChg>
      <pc:sldChg chg="modSp mod modNotesTx">
        <pc:chgData name="Beniston, Joshua - FPAC-NRCS, CA" userId="729a7325-1604-4ca0-9ff6-67b6606cf032" providerId="ADAL" clId="{9074E5E7-F705-4BE5-AA93-1CBA009EB494}" dt="2025-02-03T20:35:25.080" v="21457" actId="20577"/>
        <pc:sldMkLst>
          <pc:docMk/>
          <pc:sldMk cId="4060761306" sldId="2886"/>
        </pc:sldMkLst>
      </pc:sldChg>
      <pc:sldChg chg="modNotesTx">
        <pc:chgData name="Beniston, Joshua - FPAC-NRCS, CA" userId="729a7325-1604-4ca0-9ff6-67b6606cf032" providerId="ADAL" clId="{9074E5E7-F705-4BE5-AA93-1CBA009EB494}" dt="2025-02-03T20:29:52.904" v="20293" actId="20577"/>
        <pc:sldMkLst>
          <pc:docMk/>
          <pc:sldMk cId="547666573" sldId="2892"/>
        </pc:sldMkLst>
      </pc:sldChg>
      <pc:sldChg chg="modNotesTx">
        <pc:chgData name="Beniston, Joshua - FPAC-NRCS, CA" userId="729a7325-1604-4ca0-9ff6-67b6606cf032" providerId="ADAL" clId="{9074E5E7-F705-4BE5-AA93-1CBA009EB494}" dt="2025-02-03T20:33:45.856" v="21278" actId="20577"/>
        <pc:sldMkLst>
          <pc:docMk/>
          <pc:sldMk cId="2203051873" sldId="2893"/>
        </pc:sldMkLst>
      </pc:sldChg>
      <pc:sldChg chg="modNotesTx">
        <pc:chgData name="Beniston, Joshua - FPAC-NRCS, CA" userId="729a7325-1604-4ca0-9ff6-67b6606cf032" providerId="ADAL" clId="{9074E5E7-F705-4BE5-AA93-1CBA009EB494}" dt="2025-02-03T20:37:16.367" v="21811" actId="20577"/>
        <pc:sldMkLst>
          <pc:docMk/>
          <pc:sldMk cId="3782821414" sldId="2894"/>
        </pc:sldMkLst>
      </pc:sldChg>
      <pc:sldChg chg="addSp delSp mod modNotesTx">
        <pc:chgData name="Beniston, Joshua - FPAC-NRCS, CA" userId="729a7325-1604-4ca0-9ff6-67b6606cf032" providerId="ADAL" clId="{9074E5E7-F705-4BE5-AA93-1CBA009EB494}" dt="2025-02-03T20:43:42.302" v="23515" actId="20577"/>
        <pc:sldMkLst>
          <pc:docMk/>
          <pc:sldMk cId="758217388" sldId="2895"/>
        </pc:sldMkLst>
      </pc:sldChg>
      <pc:sldChg chg="modNotesTx">
        <pc:chgData name="Beniston, Joshua - FPAC-NRCS, CA" userId="729a7325-1604-4ca0-9ff6-67b6606cf032" providerId="ADAL" clId="{9074E5E7-F705-4BE5-AA93-1CBA009EB494}" dt="2025-02-03T20:43:12.571" v="23386" actId="20577"/>
        <pc:sldMkLst>
          <pc:docMk/>
          <pc:sldMk cId="1904350958" sldId="2896"/>
        </pc:sldMkLst>
      </pc:sldChg>
      <pc:sldChg chg="modNotesTx">
        <pc:chgData name="Beniston, Joshua - FPAC-NRCS, CA" userId="729a7325-1604-4ca0-9ff6-67b6606cf032" providerId="ADAL" clId="{9074E5E7-F705-4BE5-AA93-1CBA009EB494}" dt="2025-01-31T18:57:22.120" v="4215" actId="20577"/>
        <pc:sldMkLst>
          <pc:docMk/>
          <pc:sldMk cId="3034173706" sldId="2897"/>
        </pc:sldMkLst>
      </pc:sldChg>
      <pc:sldChg chg="modNotesTx">
        <pc:chgData name="Beniston, Joshua - FPAC-NRCS, CA" userId="729a7325-1604-4ca0-9ff6-67b6606cf032" providerId="ADAL" clId="{9074E5E7-F705-4BE5-AA93-1CBA009EB494}" dt="2025-01-31T18:44:50.191" v="2651" actId="20577"/>
        <pc:sldMkLst>
          <pc:docMk/>
          <pc:sldMk cId="2727146349" sldId="2901"/>
        </pc:sldMkLst>
      </pc:sldChg>
      <pc:sldChg chg="modNotesTx">
        <pc:chgData name="Beniston, Joshua - FPAC-NRCS, CA" userId="729a7325-1604-4ca0-9ff6-67b6606cf032" providerId="ADAL" clId="{9074E5E7-F705-4BE5-AA93-1CBA009EB494}" dt="2025-01-28T23:29:00.146" v="202" actId="20577"/>
        <pc:sldMkLst>
          <pc:docMk/>
          <pc:sldMk cId="2820236327" sldId="2902"/>
        </pc:sldMkLst>
      </pc:sldChg>
      <pc:sldChg chg="modSp modNotesTx">
        <pc:chgData name="Beniston, Joshua - FPAC-NRCS, CA" userId="729a7325-1604-4ca0-9ff6-67b6606cf032" providerId="ADAL" clId="{9074E5E7-F705-4BE5-AA93-1CBA009EB494}" dt="2025-01-29T00:40:48.417" v="1273" actId="20577"/>
        <pc:sldMkLst>
          <pc:docMk/>
          <pc:sldMk cId="3589079242" sldId="2903"/>
        </pc:sldMkLst>
      </pc:sldChg>
      <pc:sldChg chg="modNotesTx">
        <pc:chgData name="Beniston, Joshua - FPAC-NRCS, CA" userId="729a7325-1604-4ca0-9ff6-67b6606cf032" providerId="ADAL" clId="{9074E5E7-F705-4BE5-AA93-1CBA009EB494}" dt="2025-01-31T18:31:39.488" v="1585" actId="20577"/>
        <pc:sldMkLst>
          <pc:docMk/>
          <pc:sldMk cId="4269694221" sldId="2904"/>
        </pc:sldMkLst>
      </pc:sldChg>
      <pc:sldChg chg="modNotesTx">
        <pc:chgData name="Beniston, Joshua - FPAC-NRCS, CA" userId="729a7325-1604-4ca0-9ff6-67b6606cf032" providerId="ADAL" clId="{9074E5E7-F705-4BE5-AA93-1CBA009EB494}" dt="2025-01-31T18:43:39.278" v="2421" actId="20577"/>
        <pc:sldMkLst>
          <pc:docMk/>
          <pc:sldMk cId="3189127334" sldId="2908"/>
        </pc:sldMkLst>
      </pc:sldChg>
      <pc:sldChg chg="modSp mod modNotesTx">
        <pc:chgData name="Beniston, Joshua - FPAC-NRCS, CA" userId="729a7325-1604-4ca0-9ff6-67b6606cf032" providerId="ADAL" clId="{9074E5E7-F705-4BE5-AA93-1CBA009EB494}" dt="2025-01-31T18:53:46.623" v="3421" actId="20577"/>
        <pc:sldMkLst>
          <pc:docMk/>
          <pc:sldMk cId="2609866282" sldId="2909"/>
        </pc:sldMkLst>
      </pc:sldChg>
      <pc:sldChg chg="modNotesTx">
        <pc:chgData name="Beniston, Joshua - FPAC-NRCS, CA" userId="729a7325-1604-4ca0-9ff6-67b6606cf032" providerId="ADAL" clId="{9074E5E7-F705-4BE5-AA93-1CBA009EB494}" dt="2025-01-31T18:56:12.154" v="3906" actId="20577"/>
        <pc:sldMkLst>
          <pc:docMk/>
          <pc:sldMk cId="356171558" sldId="2910"/>
        </pc:sldMkLst>
      </pc:sldChg>
      <pc:sldChg chg="modNotesTx">
        <pc:chgData name="Beniston, Joshua - FPAC-NRCS, CA" userId="729a7325-1604-4ca0-9ff6-67b6606cf032" providerId="ADAL" clId="{9074E5E7-F705-4BE5-AA93-1CBA009EB494}" dt="2025-02-02T23:19:38.661" v="7684" actId="20577"/>
        <pc:sldMkLst>
          <pc:docMk/>
          <pc:sldMk cId="1472178493" sldId="2912"/>
        </pc:sldMkLst>
      </pc:sldChg>
      <pc:sldChg chg="modNotesTx">
        <pc:chgData name="Beniston, Joshua - FPAC-NRCS, CA" userId="729a7325-1604-4ca0-9ff6-67b6606cf032" providerId="ADAL" clId="{9074E5E7-F705-4BE5-AA93-1CBA009EB494}" dt="2025-02-02T23:40:31.720" v="10972" actId="20577"/>
        <pc:sldMkLst>
          <pc:docMk/>
          <pc:sldMk cId="4234681000" sldId="2913"/>
        </pc:sldMkLst>
      </pc:sldChg>
      <pc:sldChg chg="modSp new mod ord modNotesTx">
        <pc:chgData name="Beniston, Joshua - FPAC-NRCS, CA" userId="729a7325-1604-4ca0-9ff6-67b6606cf032" providerId="ADAL" clId="{9074E5E7-F705-4BE5-AA93-1CBA009EB494}" dt="2025-02-03T19:30:09.402" v="17139" actId="20577"/>
        <pc:sldMkLst>
          <pc:docMk/>
          <pc:sldMk cId="2866720505" sldId="2914"/>
        </pc:sldMkLst>
      </pc:sldChg>
      <pc:sldChg chg="modSp new mod ord modNotesTx">
        <pc:chgData name="Beniston, Joshua - FPAC-NRCS, CA" userId="729a7325-1604-4ca0-9ff6-67b6606cf032" providerId="ADAL" clId="{9074E5E7-F705-4BE5-AA93-1CBA009EB494}" dt="2025-02-03T19:30:03.895" v="17137" actId="20577"/>
        <pc:sldMkLst>
          <pc:docMk/>
          <pc:sldMk cId="2266507444" sldId="2915"/>
        </pc:sldMkLst>
      </pc:sldChg>
      <pc:sldChg chg="modSp add mod modNotesTx">
        <pc:chgData name="Beniston, Joshua - FPAC-NRCS, CA" userId="729a7325-1604-4ca0-9ff6-67b6606cf032" providerId="ADAL" clId="{9074E5E7-F705-4BE5-AA93-1CBA009EB494}" dt="2025-02-03T19:36:41.512" v="17692" actId="20577"/>
        <pc:sldMkLst>
          <pc:docMk/>
          <pc:sldMk cId="1396371956" sldId="2916"/>
        </pc:sldMkLst>
      </pc:sldChg>
      <pc:sldChg chg="modSp new mod modNotesTx">
        <pc:chgData name="Beniston, Joshua - FPAC-NRCS, CA" userId="729a7325-1604-4ca0-9ff6-67b6606cf032" providerId="ADAL" clId="{9074E5E7-F705-4BE5-AA93-1CBA009EB494}" dt="2025-02-03T20:39:58.892" v="22493"/>
        <pc:sldMkLst>
          <pc:docMk/>
          <pc:sldMk cId="1050042203" sldId="2917"/>
        </pc:sldMkLst>
      </pc:sldChg>
    </pc:docChg>
  </pc:docChgLst>
  <pc:docChgLst>
    <pc:chgData name="Beniston, Joshua - FPAC-NRCS, CA" userId="S::joshua.beniston@usda.gov::729a7325-1604-4ca0-9ff6-67b6606cf032" providerId="AD" clId="Web-{80AF4975-7A1A-469E-AB07-F1A3C1783A66}"/>
    <pc:docChg chg="modSld">
      <pc:chgData name="Beniston, Joshua - FPAC-NRCS, CA" userId="S::joshua.beniston@usda.gov::729a7325-1604-4ca0-9ff6-67b6606cf032" providerId="AD" clId="Web-{80AF4975-7A1A-469E-AB07-F1A3C1783A66}" dt="2025-04-09T21:55:26.071" v="1" actId="20577"/>
      <pc:docMkLst>
        <pc:docMk/>
      </pc:docMkLst>
      <pc:sldChg chg="modSp">
        <pc:chgData name="Beniston, Joshua - FPAC-NRCS, CA" userId="S::joshua.beniston@usda.gov::729a7325-1604-4ca0-9ff6-67b6606cf032" providerId="AD" clId="Web-{80AF4975-7A1A-469E-AB07-F1A3C1783A66}" dt="2025-04-09T21:55:26.071" v="1" actId="20577"/>
        <pc:sldMkLst>
          <pc:docMk/>
          <pc:sldMk cId="3428712828" sldId="302"/>
        </pc:sldMkLst>
      </pc:sldChg>
    </pc:docChg>
  </pc:docChgLst>
  <pc:docChgLst>
    <pc:chgData name="Beniston, Joshua - FPAC-NRCS, CA" userId="729a7325-1604-4ca0-9ff6-67b6606cf032" providerId="ADAL" clId="{E56A3E1A-1432-4C58-8CB5-85FD2B9EAA59}"/>
    <pc:docChg chg="modSld sldOrd modMainMaster">
      <pc:chgData name="Beniston, Joshua - FPAC-NRCS, CA" userId="729a7325-1604-4ca0-9ff6-67b6606cf032" providerId="ADAL" clId="{E56A3E1A-1432-4C58-8CB5-85FD2B9EAA59}" dt="2024-06-27T13:25:59.102" v="17" actId="20577"/>
      <pc:docMkLst>
        <pc:docMk/>
      </pc:docMkLst>
      <pc:sldChg chg="ord">
        <pc:chgData name="Beniston, Joshua - FPAC-NRCS, CA" userId="729a7325-1604-4ca0-9ff6-67b6606cf032" providerId="ADAL" clId="{E56A3E1A-1432-4C58-8CB5-85FD2B9EAA59}" dt="2024-06-27T13:22:48.674" v="3"/>
        <pc:sldMkLst>
          <pc:docMk/>
          <pc:sldMk cId="1518219697" sldId="2844"/>
        </pc:sldMkLst>
      </pc:sldChg>
      <pc:sldChg chg="modSp mod">
        <pc:chgData name="Beniston, Joshua - FPAC-NRCS, CA" userId="729a7325-1604-4ca0-9ff6-67b6606cf032" providerId="ADAL" clId="{E56A3E1A-1432-4C58-8CB5-85FD2B9EAA59}" dt="2024-06-27T13:25:59.102" v="17" actId="20577"/>
        <pc:sldMkLst>
          <pc:docMk/>
          <pc:sldMk cId="3193184712" sldId="2876"/>
        </pc:sldMkLst>
      </pc:sldChg>
      <pc:sldChg chg="modAnim">
        <pc:chgData name="Beniston, Joshua - FPAC-NRCS, CA" userId="729a7325-1604-4ca0-9ff6-67b6606cf032" providerId="ADAL" clId="{E56A3E1A-1432-4C58-8CB5-85FD2B9EAA59}" dt="2024-06-27T13:23:49.831" v="5"/>
        <pc:sldMkLst>
          <pc:docMk/>
          <pc:sldMk cId="2727146349" sldId="2901"/>
        </pc:sldMkLst>
      </pc:sldChg>
      <pc:sldChg chg="modAnim">
        <pc:chgData name="Beniston, Joshua - FPAC-NRCS, CA" userId="729a7325-1604-4ca0-9ff6-67b6606cf032" providerId="ADAL" clId="{E56A3E1A-1432-4C58-8CB5-85FD2B9EAA59}" dt="2024-06-27T13:24:02.432" v="7"/>
        <pc:sldMkLst>
          <pc:docMk/>
          <pc:sldMk cId="2820236327" sldId="2902"/>
        </pc:sldMkLst>
      </pc:sldChg>
      <pc:sldMasterChg chg="modSldLayout">
        <pc:chgData name="Beniston, Joshua - FPAC-NRCS, CA" userId="729a7325-1604-4ca0-9ff6-67b6606cf032" providerId="ADAL" clId="{E56A3E1A-1432-4C58-8CB5-85FD2B9EAA59}" dt="2024-06-24T05:22:57.970" v="0"/>
        <pc:sldMasterMkLst>
          <pc:docMk/>
          <pc:sldMasterMk cId="569656255" sldId="2147483662"/>
        </pc:sldMasterMkLst>
        <pc:sldLayoutChg chg="modSp mod">
          <pc:chgData name="Beniston, Joshua - FPAC-NRCS, CA" userId="729a7325-1604-4ca0-9ff6-67b6606cf032" providerId="ADAL" clId="{E56A3E1A-1432-4C58-8CB5-85FD2B9EAA59}" dt="2024-06-24T05:22:57.970" v="0"/>
          <pc:sldLayoutMkLst>
            <pc:docMk/>
            <pc:sldMasterMk cId="569656255" sldId="2147483662"/>
            <pc:sldLayoutMk cId="3128570824" sldId="2147483722"/>
          </pc:sldLayoutMkLst>
        </pc:sldLayoutChg>
      </pc:sldMasterChg>
      <pc:sldMasterChg chg="modSp mod">
        <pc:chgData name="Beniston, Joshua - FPAC-NRCS, CA" userId="729a7325-1604-4ca0-9ff6-67b6606cf032" providerId="ADAL" clId="{E56A3E1A-1432-4C58-8CB5-85FD2B9EAA59}" dt="2024-06-24T05:23:06.106" v="1"/>
        <pc:sldMasterMkLst>
          <pc:docMk/>
          <pc:sldMasterMk cId="328656255" sldId="2147483706"/>
        </pc:sldMasterMkLst>
      </pc:sldMasterChg>
    </pc:docChg>
  </pc:docChgLst>
  <pc:docChgLst>
    <pc:chgData name="Beniston, Joshua - FPAC-NRCS, CA" userId="729a7325-1604-4ca0-9ff6-67b6606cf032" providerId="ADAL" clId="{E152CBC0-8248-4459-B8BC-AFF886B31128}"/>
    <pc:docChg chg="undo custSel modSld sldOrd delMainMaster modMainMaster modNotesMaster">
      <pc:chgData name="Beniston, Joshua - FPAC-NRCS, CA" userId="729a7325-1604-4ca0-9ff6-67b6606cf032" providerId="ADAL" clId="{E152CBC0-8248-4459-B8BC-AFF886B31128}" dt="2025-03-26T19:33:46.126" v="715" actId="33553"/>
      <pc:docMkLst>
        <pc:docMk/>
      </pc:docMkLst>
      <pc:sldChg chg="modSp mod modNotes">
        <pc:chgData name="Beniston, Joshua - FPAC-NRCS, CA" userId="729a7325-1604-4ca0-9ff6-67b6606cf032" providerId="ADAL" clId="{E152CBC0-8248-4459-B8BC-AFF886B31128}" dt="2025-03-26T19:33:24.699" v="704" actId="33553"/>
        <pc:sldMkLst>
          <pc:docMk/>
          <pc:sldMk cId="0" sldId="278"/>
        </pc:sldMkLst>
      </pc:sldChg>
      <pc:sldChg chg="modSp mod modNotes">
        <pc:chgData name="Beniston, Joshua - FPAC-NRCS, CA" userId="729a7325-1604-4ca0-9ff6-67b6606cf032" providerId="ADAL" clId="{E152CBC0-8248-4459-B8BC-AFF886B31128}" dt="2025-03-26T19:33:26.261" v="705" actId="33553"/>
        <pc:sldMkLst>
          <pc:docMk/>
          <pc:sldMk cId="0" sldId="280"/>
        </pc:sldMkLst>
      </pc:sldChg>
      <pc:sldChg chg="modSp mod modNotes">
        <pc:chgData name="Beniston, Joshua - FPAC-NRCS, CA" userId="729a7325-1604-4ca0-9ff6-67b6606cf032" providerId="ADAL" clId="{E152CBC0-8248-4459-B8BC-AFF886B31128}" dt="2025-03-26T19:33:15.140" v="699" actId="33553"/>
        <pc:sldMkLst>
          <pc:docMk/>
          <pc:sldMk cId="2890793803" sldId="291"/>
        </pc:sldMkLst>
      </pc:sldChg>
      <pc:sldChg chg="modSp mod modNotes">
        <pc:chgData name="Beniston, Joshua - FPAC-NRCS, CA" userId="729a7325-1604-4ca0-9ff6-67b6606cf032" providerId="ADAL" clId="{E152CBC0-8248-4459-B8BC-AFF886B31128}" dt="2025-03-26T19:31:00.914" v="608" actId="33553"/>
        <pc:sldMkLst>
          <pc:docMk/>
          <pc:sldMk cId="3428712828" sldId="302"/>
        </pc:sldMkLst>
      </pc:sldChg>
      <pc:sldChg chg="modSp mod">
        <pc:chgData name="Beniston, Joshua - FPAC-NRCS, CA" userId="729a7325-1604-4ca0-9ff6-67b6606cf032" providerId="ADAL" clId="{E152CBC0-8248-4459-B8BC-AFF886B31128}" dt="2025-03-26T19:33:34.551" v="709" actId="33553"/>
        <pc:sldMkLst>
          <pc:docMk/>
          <pc:sldMk cId="2960045547" sldId="872"/>
        </pc:sldMkLst>
      </pc:sldChg>
      <pc:sldChg chg="modSp mod modNotes">
        <pc:chgData name="Beniston, Joshua - FPAC-NRCS, CA" userId="729a7325-1604-4ca0-9ff6-67b6606cf032" providerId="ADAL" clId="{E152CBC0-8248-4459-B8BC-AFF886B31128}" dt="2025-03-26T19:31:02.644" v="609" actId="33553"/>
        <pc:sldMkLst>
          <pc:docMk/>
          <pc:sldMk cId="1518219697" sldId="2844"/>
        </pc:sldMkLst>
      </pc:sldChg>
      <pc:sldChg chg="addSp delSp modSp mod modClrScheme chgLayout">
        <pc:chgData name="Beniston, Joshua - FPAC-NRCS, CA" userId="729a7325-1604-4ca0-9ff6-67b6606cf032" providerId="ADAL" clId="{E152CBC0-8248-4459-B8BC-AFF886B31128}" dt="2025-03-26T19:29:20.344" v="595" actId="962"/>
        <pc:sldMkLst>
          <pc:docMk/>
          <pc:sldMk cId="4181194586" sldId="2845"/>
        </pc:sldMkLst>
      </pc:sldChg>
      <pc:sldChg chg="modSp mod">
        <pc:chgData name="Beniston, Joshua - FPAC-NRCS, CA" userId="729a7325-1604-4ca0-9ff6-67b6606cf032" providerId="ADAL" clId="{E152CBC0-8248-4459-B8BC-AFF886B31128}" dt="2025-03-26T19:33:39.522" v="710" actId="33553"/>
        <pc:sldMkLst>
          <pc:docMk/>
          <pc:sldMk cId="1079607853" sldId="2847"/>
        </pc:sldMkLst>
      </pc:sldChg>
      <pc:sldChg chg="modSp mod">
        <pc:chgData name="Beniston, Joshua - FPAC-NRCS, CA" userId="729a7325-1604-4ca0-9ff6-67b6606cf032" providerId="ADAL" clId="{E152CBC0-8248-4459-B8BC-AFF886B31128}" dt="2025-03-26T19:31:04.096" v="610" actId="33553"/>
        <pc:sldMkLst>
          <pc:docMk/>
          <pc:sldMk cId="2984834529" sldId="2859"/>
        </pc:sldMkLst>
      </pc:sldChg>
      <pc:sldChg chg="modSp mod modNotes">
        <pc:chgData name="Beniston, Joshua - FPAC-NRCS, CA" userId="729a7325-1604-4ca0-9ff6-67b6606cf032" providerId="ADAL" clId="{E152CBC0-8248-4459-B8BC-AFF886B31128}" dt="2025-03-26T19:31:15.072" v="615" actId="33553"/>
        <pc:sldMkLst>
          <pc:docMk/>
          <pc:sldMk cId="1762511443" sldId="2860"/>
        </pc:sldMkLst>
      </pc:sldChg>
      <pc:sldChg chg="modSp mod modNotes">
        <pc:chgData name="Beniston, Joshua - FPAC-NRCS, CA" userId="729a7325-1604-4ca0-9ff6-67b6606cf032" providerId="ADAL" clId="{E152CBC0-8248-4459-B8BC-AFF886B31128}" dt="2025-03-26T19:31:16.943" v="616" actId="33553"/>
        <pc:sldMkLst>
          <pc:docMk/>
          <pc:sldMk cId="1040900584" sldId="2861"/>
        </pc:sldMkLst>
      </pc:sldChg>
      <pc:sldChg chg="modSp mod modNotes">
        <pc:chgData name="Beniston, Joshua - FPAC-NRCS, CA" userId="729a7325-1604-4ca0-9ff6-67b6606cf032" providerId="ADAL" clId="{E152CBC0-8248-4459-B8BC-AFF886B31128}" dt="2025-03-26T19:31:27.501" v="621" actId="33553"/>
        <pc:sldMkLst>
          <pc:docMk/>
          <pc:sldMk cId="2332183776" sldId="2862"/>
        </pc:sldMkLst>
      </pc:sldChg>
      <pc:sldChg chg="addSp delSp modSp mod modClrScheme chgLayout modNotes">
        <pc:chgData name="Beniston, Joshua - FPAC-NRCS, CA" userId="729a7325-1604-4ca0-9ff6-67b6606cf032" providerId="ADAL" clId="{E152CBC0-8248-4459-B8BC-AFF886B31128}" dt="2025-03-25T14:30:56.902" v="509" actId="962"/>
        <pc:sldMkLst>
          <pc:docMk/>
          <pc:sldMk cId="374733349" sldId="2863"/>
        </pc:sldMkLst>
      </pc:sldChg>
      <pc:sldChg chg="modSp mod modNotes">
        <pc:chgData name="Beniston, Joshua - FPAC-NRCS, CA" userId="729a7325-1604-4ca0-9ff6-67b6606cf032" providerId="ADAL" clId="{E152CBC0-8248-4459-B8BC-AFF886B31128}" dt="2025-03-26T19:31:39.177" v="631" actId="33553"/>
        <pc:sldMkLst>
          <pc:docMk/>
          <pc:sldMk cId="2211165885" sldId="2864"/>
        </pc:sldMkLst>
      </pc:sldChg>
      <pc:sldChg chg="modSp mod modNotes">
        <pc:chgData name="Beniston, Joshua - FPAC-NRCS, CA" userId="729a7325-1604-4ca0-9ff6-67b6606cf032" providerId="ADAL" clId="{E152CBC0-8248-4459-B8BC-AFF886B31128}" dt="2025-03-26T19:32:35.562" v="688" actId="33553"/>
        <pc:sldMkLst>
          <pc:docMk/>
          <pc:sldMk cId="4035197201" sldId="2865"/>
        </pc:sldMkLst>
      </pc:sldChg>
      <pc:sldChg chg="modSp mod modNotes">
        <pc:chgData name="Beniston, Joshua - FPAC-NRCS, CA" userId="729a7325-1604-4ca0-9ff6-67b6606cf032" providerId="ADAL" clId="{E152CBC0-8248-4459-B8BC-AFF886B31128}" dt="2025-03-26T19:32:37.150" v="689" actId="33553"/>
        <pc:sldMkLst>
          <pc:docMk/>
          <pc:sldMk cId="1924835160" sldId="2866"/>
        </pc:sldMkLst>
      </pc:sldChg>
      <pc:sldChg chg="modSp mod modNotes">
        <pc:chgData name="Beniston, Joshua - FPAC-NRCS, CA" userId="729a7325-1604-4ca0-9ff6-67b6606cf032" providerId="ADAL" clId="{E152CBC0-8248-4459-B8BC-AFF886B31128}" dt="2025-03-26T19:32:30.560" v="686" actId="33553"/>
        <pc:sldMkLst>
          <pc:docMk/>
          <pc:sldMk cId="908403233" sldId="2868"/>
        </pc:sldMkLst>
      </pc:sldChg>
      <pc:sldChg chg="modSp mod modNotes">
        <pc:chgData name="Beniston, Joshua - FPAC-NRCS, CA" userId="729a7325-1604-4ca0-9ff6-67b6606cf032" providerId="ADAL" clId="{E152CBC0-8248-4459-B8BC-AFF886B31128}" dt="2025-03-26T19:32:45.014" v="694" actId="33553"/>
        <pc:sldMkLst>
          <pc:docMk/>
          <pc:sldMk cId="3892894498" sldId="2869"/>
        </pc:sldMkLst>
      </pc:sldChg>
      <pc:sldChg chg="modSp mod modNotes">
        <pc:chgData name="Beniston, Joshua - FPAC-NRCS, CA" userId="729a7325-1604-4ca0-9ff6-67b6606cf032" providerId="ADAL" clId="{E152CBC0-8248-4459-B8BC-AFF886B31128}" dt="2025-03-26T19:32:57.881" v="695" actId="255"/>
        <pc:sldMkLst>
          <pc:docMk/>
          <pc:sldMk cId="3354296500" sldId="2870"/>
        </pc:sldMkLst>
      </pc:sldChg>
      <pc:sldChg chg="modSp mod modNotes">
        <pc:chgData name="Beniston, Joshua - FPAC-NRCS, CA" userId="729a7325-1604-4ca0-9ff6-67b6606cf032" providerId="ADAL" clId="{E152CBC0-8248-4459-B8BC-AFF886B31128}" dt="2025-03-26T19:31:38.136" v="630" actId="33553"/>
        <pc:sldMkLst>
          <pc:docMk/>
          <pc:sldMk cId="2930705580" sldId="2872"/>
        </pc:sldMkLst>
      </pc:sldChg>
      <pc:sldChg chg="modSp">
        <pc:chgData name="Beniston, Joshua - FPAC-NRCS, CA" userId="729a7325-1604-4ca0-9ff6-67b6606cf032" providerId="ADAL" clId="{E152CBC0-8248-4459-B8BC-AFF886B31128}" dt="2025-03-17T17:20:19.081" v="35"/>
        <pc:sldMkLst>
          <pc:docMk/>
          <pc:sldMk cId="1170735528" sldId="2873"/>
        </pc:sldMkLst>
      </pc:sldChg>
      <pc:sldChg chg="modSp mod modNotes">
        <pc:chgData name="Beniston, Joshua - FPAC-NRCS, CA" userId="729a7325-1604-4ca0-9ff6-67b6606cf032" providerId="ADAL" clId="{E152CBC0-8248-4459-B8BC-AFF886B31128}" dt="2025-03-26T19:31:41.237" v="633" actId="33553"/>
        <pc:sldMkLst>
          <pc:docMk/>
          <pc:sldMk cId="3424348875" sldId="2874"/>
        </pc:sldMkLst>
      </pc:sldChg>
      <pc:sldChg chg="modSp mod modNotes">
        <pc:chgData name="Beniston, Joshua - FPAC-NRCS, CA" userId="729a7325-1604-4ca0-9ff6-67b6606cf032" providerId="ADAL" clId="{E152CBC0-8248-4459-B8BC-AFF886B31128}" dt="2025-03-26T19:31:40.214" v="632" actId="33553"/>
        <pc:sldMkLst>
          <pc:docMk/>
          <pc:sldMk cId="3005004165" sldId="2875"/>
        </pc:sldMkLst>
      </pc:sldChg>
      <pc:sldChg chg="modSp mod modNotes">
        <pc:chgData name="Beniston, Joshua - FPAC-NRCS, CA" userId="729a7325-1604-4ca0-9ff6-67b6606cf032" providerId="ADAL" clId="{E152CBC0-8248-4459-B8BC-AFF886B31128}" dt="2025-03-26T19:32:19.353" v="682" actId="33553"/>
        <pc:sldMkLst>
          <pc:docMk/>
          <pc:sldMk cId="3193184712" sldId="2876"/>
        </pc:sldMkLst>
      </pc:sldChg>
      <pc:sldChg chg="modSp mod">
        <pc:chgData name="Beniston, Joshua - FPAC-NRCS, CA" userId="729a7325-1604-4ca0-9ff6-67b6606cf032" providerId="ADAL" clId="{E152CBC0-8248-4459-B8BC-AFF886B31128}" dt="2025-03-26T19:33:42.072" v="712" actId="33553"/>
        <pc:sldMkLst>
          <pc:docMk/>
          <pc:sldMk cId="2387040147" sldId="2878"/>
        </pc:sldMkLst>
      </pc:sldChg>
      <pc:sldChg chg="modSp mod">
        <pc:chgData name="Beniston, Joshua - FPAC-NRCS, CA" userId="729a7325-1604-4ca0-9ff6-67b6606cf032" providerId="ADAL" clId="{E152CBC0-8248-4459-B8BC-AFF886B31128}" dt="2025-03-26T19:33:44.114" v="714" actId="33553"/>
        <pc:sldMkLst>
          <pc:docMk/>
          <pc:sldMk cId="2803359258" sldId="2879"/>
        </pc:sldMkLst>
      </pc:sldChg>
      <pc:sldChg chg="modSp mod modNotes">
        <pc:chgData name="Beniston, Joshua - FPAC-NRCS, CA" userId="729a7325-1604-4ca0-9ff6-67b6606cf032" providerId="ADAL" clId="{E152CBC0-8248-4459-B8BC-AFF886B31128}" dt="2025-03-26T19:32:21.476" v="683" actId="33553"/>
        <pc:sldMkLst>
          <pc:docMk/>
          <pc:sldMk cId="3612638673" sldId="2880"/>
        </pc:sldMkLst>
      </pc:sldChg>
      <pc:sldChg chg="modSp mod modNotes">
        <pc:chgData name="Beniston, Joshua - FPAC-NRCS, CA" userId="729a7325-1604-4ca0-9ff6-67b6606cf032" providerId="ADAL" clId="{E152CBC0-8248-4459-B8BC-AFF886B31128}" dt="2025-03-26T19:32:27.929" v="684" actId="33553"/>
        <pc:sldMkLst>
          <pc:docMk/>
          <pc:sldMk cId="3525004629" sldId="2881"/>
        </pc:sldMkLst>
      </pc:sldChg>
      <pc:sldChg chg="modSp mod modNotes">
        <pc:chgData name="Beniston, Joshua - FPAC-NRCS, CA" userId="729a7325-1604-4ca0-9ff6-67b6606cf032" providerId="ADAL" clId="{E152CBC0-8248-4459-B8BC-AFF886B31128}" dt="2025-03-26T19:32:29.362" v="685" actId="33553"/>
        <pc:sldMkLst>
          <pc:docMk/>
          <pc:sldMk cId="456740166" sldId="2882"/>
        </pc:sldMkLst>
      </pc:sldChg>
      <pc:sldChg chg="modSp mod modNotes">
        <pc:chgData name="Beniston, Joshua - FPAC-NRCS, CA" userId="729a7325-1604-4ca0-9ff6-67b6606cf032" providerId="ADAL" clId="{E152CBC0-8248-4459-B8BC-AFF886B31128}" dt="2025-03-26T19:31:24.242" v="619" actId="33553"/>
        <pc:sldMkLst>
          <pc:docMk/>
          <pc:sldMk cId="1258978803" sldId="2883"/>
        </pc:sldMkLst>
      </pc:sldChg>
      <pc:sldChg chg="modSp mod">
        <pc:chgData name="Beniston, Joshua - FPAC-NRCS, CA" userId="729a7325-1604-4ca0-9ff6-67b6606cf032" providerId="ADAL" clId="{E152CBC0-8248-4459-B8BC-AFF886B31128}" dt="2025-03-26T19:33:43.204" v="713" actId="33553"/>
        <pc:sldMkLst>
          <pc:docMk/>
          <pc:sldMk cId="2852646523" sldId="2884"/>
        </pc:sldMkLst>
      </pc:sldChg>
      <pc:sldChg chg="modSp mod modNotes">
        <pc:chgData name="Beniston, Joshua - FPAC-NRCS, CA" userId="729a7325-1604-4ca0-9ff6-67b6606cf032" providerId="ADAL" clId="{E152CBC0-8248-4459-B8BC-AFF886B31128}" dt="2025-03-26T19:33:46.126" v="715" actId="33553"/>
        <pc:sldMkLst>
          <pc:docMk/>
          <pc:sldMk cId="3295312976" sldId="2885"/>
        </pc:sldMkLst>
      </pc:sldChg>
      <pc:sldChg chg="modSp mod modNotes">
        <pc:chgData name="Beniston, Joshua - FPAC-NRCS, CA" userId="729a7325-1604-4ca0-9ff6-67b6606cf032" providerId="ADAL" clId="{E152CBC0-8248-4459-B8BC-AFF886B31128}" dt="2025-03-26T19:33:11.468" v="697" actId="33553"/>
        <pc:sldMkLst>
          <pc:docMk/>
          <pc:sldMk cId="4060761306" sldId="2886"/>
        </pc:sldMkLst>
      </pc:sldChg>
      <pc:sldChg chg="modSp mod ord modNotes">
        <pc:chgData name="Beniston, Joshua - FPAC-NRCS, CA" userId="729a7325-1604-4ca0-9ff6-67b6606cf032" providerId="ADAL" clId="{E152CBC0-8248-4459-B8BC-AFF886B31128}" dt="2025-03-26T19:31:25.985" v="620" actId="33553"/>
        <pc:sldMkLst>
          <pc:docMk/>
          <pc:sldMk cId="2073321444" sldId="2888"/>
        </pc:sldMkLst>
      </pc:sldChg>
      <pc:sldChg chg="modSp mod ord modNotes">
        <pc:chgData name="Beniston, Joshua - FPAC-NRCS, CA" userId="729a7325-1604-4ca0-9ff6-67b6606cf032" providerId="ADAL" clId="{E152CBC0-8248-4459-B8BC-AFF886B31128}" dt="2025-03-26T19:31:10.142" v="612" actId="33553"/>
        <pc:sldMkLst>
          <pc:docMk/>
          <pc:sldMk cId="1653482044" sldId="2889"/>
        </pc:sldMkLst>
      </pc:sldChg>
      <pc:sldChg chg="modSp mod">
        <pc:chgData name="Beniston, Joshua - FPAC-NRCS, CA" userId="729a7325-1604-4ca0-9ff6-67b6606cf032" providerId="ADAL" clId="{E152CBC0-8248-4459-B8BC-AFF886B31128}" dt="2025-03-26T19:33:40.984" v="711" actId="33553"/>
        <pc:sldMkLst>
          <pc:docMk/>
          <pc:sldMk cId="1769020623" sldId="2890"/>
        </pc:sldMkLst>
      </pc:sldChg>
      <pc:sldChg chg="modSp mod modNotes">
        <pc:chgData name="Beniston, Joshua - FPAC-NRCS, CA" userId="729a7325-1604-4ca0-9ff6-67b6606cf032" providerId="ADAL" clId="{E152CBC0-8248-4459-B8BC-AFF886B31128}" dt="2025-03-26T19:31:19.589" v="618" actId="33553"/>
        <pc:sldMkLst>
          <pc:docMk/>
          <pc:sldMk cId="3536478628" sldId="2891"/>
        </pc:sldMkLst>
      </pc:sldChg>
      <pc:sldChg chg="modSp mod modNotes">
        <pc:chgData name="Beniston, Joshua - FPAC-NRCS, CA" userId="729a7325-1604-4ca0-9ff6-67b6606cf032" providerId="ADAL" clId="{E152CBC0-8248-4459-B8BC-AFF886B31128}" dt="2025-03-26T19:33:13.275" v="698" actId="33553"/>
        <pc:sldMkLst>
          <pc:docMk/>
          <pc:sldMk cId="547666573" sldId="2892"/>
        </pc:sldMkLst>
      </pc:sldChg>
      <pc:sldChg chg="modSp mod modNotes">
        <pc:chgData name="Beniston, Joshua - FPAC-NRCS, CA" userId="729a7325-1604-4ca0-9ff6-67b6606cf032" providerId="ADAL" clId="{E152CBC0-8248-4459-B8BC-AFF886B31128}" dt="2025-03-26T19:33:16.377" v="700" actId="33553"/>
        <pc:sldMkLst>
          <pc:docMk/>
          <pc:sldMk cId="2203051873" sldId="2893"/>
        </pc:sldMkLst>
      </pc:sldChg>
      <pc:sldChg chg="modSp mod modNotes">
        <pc:chgData name="Beniston, Joshua - FPAC-NRCS, CA" userId="729a7325-1604-4ca0-9ff6-67b6606cf032" providerId="ADAL" clId="{E152CBC0-8248-4459-B8BC-AFF886B31128}" dt="2025-03-26T19:33:17.473" v="701" actId="33553"/>
        <pc:sldMkLst>
          <pc:docMk/>
          <pc:sldMk cId="3782821414" sldId="2894"/>
        </pc:sldMkLst>
      </pc:sldChg>
      <pc:sldChg chg="modSp mod modNotes">
        <pc:chgData name="Beniston, Joshua - FPAC-NRCS, CA" userId="729a7325-1604-4ca0-9ff6-67b6606cf032" providerId="ADAL" clId="{E152CBC0-8248-4459-B8BC-AFF886B31128}" dt="2025-03-26T19:33:18.454" v="702" actId="33553"/>
        <pc:sldMkLst>
          <pc:docMk/>
          <pc:sldMk cId="758217388" sldId="2895"/>
        </pc:sldMkLst>
      </pc:sldChg>
      <pc:sldChg chg="modSp mod modNotes">
        <pc:chgData name="Beniston, Joshua - FPAC-NRCS, CA" userId="729a7325-1604-4ca0-9ff6-67b6606cf032" providerId="ADAL" clId="{E152CBC0-8248-4459-B8BC-AFF886B31128}" dt="2025-03-26T19:33:31.674" v="708" actId="33553"/>
        <pc:sldMkLst>
          <pc:docMk/>
          <pc:sldMk cId="1904350958" sldId="2896"/>
        </pc:sldMkLst>
      </pc:sldChg>
      <pc:sldChg chg="modSp mod modNotes">
        <pc:chgData name="Beniston, Joshua - FPAC-NRCS, CA" userId="729a7325-1604-4ca0-9ff6-67b6606cf032" providerId="ADAL" clId="{E152CBC0-8248-4459-B8BC-AFF886B31128}" dt="2025-03-26T19:31:36.939" v="629" actId="33553"/>
        <pc:sldMkLst>
          <pc:docMk/>
          <pc:sldMk cId="3034173706" sldId="2897"/>
        </pc:sldMkLst>
      </pc:sldChg>
      <pc:sldChg chg="modSp mod modNotes">
        <pc:chgData name="Beniston, Joshua - FPAC-NRCS, CA" userId="729a7325-1604-4ca0-9ff6-67b6606cf032" providerId="ADAL" clId="{E152CBC0-8248-4459-B8BC-AFF886B31128}" dt="2025-03-26T19:31:11.544" v="613" actId="33553"/>
        <pc:sldMkLst>
          <pc:docMk/>
          <pc:sldMk cId="4131633134" sldId="2898"/>
        </pc:sldMkLst>
      </pc:sldChg>
      <pc:sldChg chg="modSp mod modNotes">
        <pc:chgData name="Beniston, Joshua - FPAC-NRCS, CA" userId="729a7325-1604-4ca0-9ff6-67b6606cf032" providerId="ADAL" clId="{E152CBC0-8248-4459-B8BC-AFF886B31128}" dt="2025-03-26T19:31:13.072" v="614" actId="33553"/>
        <pc:sldMkLst>
          <pc:docMk/>
          <pc:sldMk cId="1955007408" sldId="2899"/>
        </pc:sldMkLst>
      </pc:sldChg>
      <pc:sldChg chg="modSp mod modNotes">
        <pc:chgData name="Beniston, Joshua - FPAC-NRCS, CA" userId="729a7325-1604-4ca0-9ff6-67b6606cf032" providerId="ADAL" clId="{E152CBC0-8248-4459-B8BC-AFF886B31128}" dt="2025-03-26T19:31:05.529" v="611" actId="33553"/>
        <pc:sldMkLst>
          <pc:docMk/>
          <pc:sldMk cId="888542629" sldId="2900"/>
        </pc:sldMkLst>
      </pc:sldChg>
      <pc:sldChg chg="modSp mod modNotes">
        <pc:chgData name="Beniston, Joshua - FPAC-NRCS, CA" userId="729a7325-1604-4ca0-9ff6-67b6606cf032" providerId="ADAL" clId="{E152CBC0-8248-4459-B8BC-AFF886B31128}" dt="2025-03-26T19:31:28.789" v="622" actId="33553"/>
        <pc:sldMkLst>
          <pc:docMk/>
          <pc:sldMk cId="2727146349" sldId="2901"/>
        </pc:sldMkLst>
      </pc:sldChg>
      <pc:sldChg chg="modSp mod modNotes">
        <pc:chgData name="Beniston, Joshua - FPAC-NRCS, CA" userId="729a7325-1604-4ca0-9ff6-67b6606cf032" providerId="ADAL" clId="{E152CBC0-8248-4459-B8BC-AFF886B31128}" dt="2025-03-26T19:31:30.172" v="623" actId="33553"/>
        <pc:sldMkLst>
          <pc:docMk/>
          <pc:sldMk cId="2820236327" sldId="2902"/>
        </pc:sldMkLst>
      </pc:sldChg>
      <pc:sldChg chg="modSp mod modNotes">
        <pc:chgData name="Beniston, Joshua - FPAC-NRCS, CA" userId="729a7325-1604-4ca0-9ff6-67b6606cf032" providerId="ADAL" clId="{E152CBC0-8248-4459-B8BC-AFF886B31128}" dt="2025-03-26T19:31:31.274" v="624" actId="33553"/>
        <pc:sldMkLst>
          <pc:docMk/>
          <pc:sldMk cId="3589079242" sldId="2903"/>
        </pc:sldMkLst>
      </pc:sldChg>
      <pc:sldChg chg="modSp mod modNotes">
        <pc:chgData name="Beniston, Joshua - FPAC-NRCS, CA" userId="729a7325-1604-4ca0-9ff6-67b6606cf032" providerId="ADAL" clId="{E152CBC0-8248-4459-B8BC-AFF886B31128}" dt="2025-03-26T19:31:32.456" v="625" actId="33553"/>
        <pc:sldMkLst>
          <pc:docMk/>
          <pc:sldMk cId="4269694221" sldId="2904"/>
        </pc:sldMkLst>
      </pc:sldChg>
      <pc:sldChg chg="modSp mod modNotes">
        <pc:chgData name="Beniston, Joshua - FPAC-NRCS, CA" userId="729a7325-1604-4ca0-9ff6-67b6606cf032" providerId="ADAL" clId="{E152CBC0-8248-4459-B8BC-AFF886B31128}" dt="2025-03-26T19:31:18.315" v="617" actId="33553"/>
        <pc:sldMkLst>
          <pc:docMk/>
          <pc:sldMk cId="2350139812" sldId="2907"/>
        </pc:sldMkLst>
      </pc:sldChg>
      <pc:sldChg chg="modSp mod modNotes">
        <pc:chgData name="Beniston, Joshua - FPAC-NRCS, CA" userId="729a7325-1604-4ca0-9ff6-67b6606cf032" providerId="ADAL" clId="{E152CBC0-8248-4459-B8BC-AFF886B31128}" dt="2025-03-26T19:31:33.686" v="626" actId="33553"/>
        <pc:sldMkLst>
          <pc:docMk/>
          <pc:sldMk cId="3189127334" sldId="2908"/>
        </pc:sldMkLst>
      </pc:sldChg>
      <pc:sldChg chg="modSp mod modNotes">
        <pc:chgData name="Beniston, Joshua - FPAC-NRCS, CA" userId="729a7325-1604-4ca0-9ff6-67b6606cf032" providerId="ADAL" clId="{E152CBC0-8248-4459-B8BC-AFF886B31128}" dt="2025-03-26T19:31:34.931" v="627" actId="33553"/>
        <pc:sldMkLst>
          <pc:docMk/>
          <pc:sldMk cId="2609866282" sldId="2909"/>
        </pc:sldMkLst>
      </pc:sldChg>
      <pc:sldChg chg="modSp mod modNotes">
        <pc:chgData name="Beniston, Joshua - FPAC-NRCS, CA" userId="729a7325-1604-4ca0-9ff6-67b6606cf032" providerId="ADAL" clId="{E152CBC0-8248-4459-B8BC-AFF886B31128}" dt="2025-03-26T19:31:35.896" v="628" actId="33553"/>
        <pc:sldMkLst>
          <pc:docMk/>
          <pc:sldMk cId="356171558" sldId="2910"/>
        </pc:sldMkLst>
      </pc:sldChg>
      <pc:sldChg chg="addSp delSp modSp mod modClrScheme chgLayout modNotes">
        <pc:chgData name="Beniston, Joshua - FPAC-NRCS, CA" userId="729a7325-1604-4ca0-9ff6-67b6606cf032" providerId="ADAL" clId="{E152CBC0-8248-4459-B8BC-AFF886B31128}" dt="2025-03-25T14:30:53.445" v="507" actId="962"/>
        <pc:sldMkLst>
          <pc:docMk/>
          <pc:sldMk cId="2172461448" sldId="2911"/>
        </pc:sldMkLst>
      </pc:sldChg>
      <pc:sldChg chg="addSp delSp modSp mod modNotes">
        <pc:chgData name="Beniston, Joshua - FPAC-NRCS, CA" userId="729a7325-1604-4ca0-9ff6-67b6606cf032" providerId="ADAL" clId="{E152CBC0-8248-4459-B8BC-AFF886B31128}" dt="2025-03-26T19:32:15.761" v="681" actId="20577"/>
        <pc:sldMkLst>
          <pc:docMk/>
          <pc:sldMk cId="1472178493" sldId="2912"/>
        </pc:sldMkLst>
      </pc:sldChg>
      <pc:sldChg chg="delSp modSp mod modNotes">
        <pc:chgData name="Beniston, Joshua - FPAC-NRCS, CA" userId="729a7325-1604-4ca0-9ff6-67b6606cf032" providerId="ADAL" clId="{E152CBC0-8248-4459-B8BC-AFF886B31128}" dt="2025-03-25T14:55:54.186" v="543" actId="962"/>
        <pc:sldMkLst>
          <pc:docMk/>
          <pc:sldMk cId="4234681000" sldId="2913"/>
        </pc:sldMkLst>
      </pc:sldChg>
      <pc:sldChg chg="modSp mod modNotes">
        <pc:chgData name="Beniston, Joshua - FPAC-NRCS, CA" userId="729a7325-1604-4ca0-9ff6-67b6606cf032" providerId="ADAL" clId="{E152CBC0-8248-4459-B8BC-AFF886B31128}" dt="2025-03-26T19:32:33.989" v="687" actId="33553"/>
        <pc:sldMkLst>
          <pc:docMk/>
          <pc:sldMk cId="2866720505" sldId="2914"/>
        </pc:sldMkLst>
      </pc:sldChg>
      <pc:sldChg chg="modSp mod modNotes">
        <pc:chgData name="Beniston, Joshua - FPAC-NRCS, CA" userId="729a7325-1604-4ca0-9ff6-67b6606cf032" providerId="ADAL" clId="{E152CBC0-8248-4459-B8BC-AFF886B31128}" dt="2025-03-26T19:32:42.246" v="691" actId="27636"/>
        <pc:sldMkLst>
          <pc:docMk/>
          <pc:sldMk cId="2266507444" sldId="2915"/>
        </pc:sldMkLst>
      </pc:sldChg>
      <pc:sldChg chg="modSp mod modNotes">
        <pc:chgData name="Beniston, Joshua - FPAC-NRCS, CA" userId="729a7325-1604-4ca0-9ff6-67b6606cf032" providerId="ADAL" clId="{E152CBC0-8248-4459-B8BC-AFF886B31128}" dt="2025-03-26T19:33:10.099" v="696" actId="33553"/>
        <pc:sldMkLst>
          <pc:docMk/>
          <pc:sldMk cId="1396371956" sldId="2916"/>
        </pc:sldMkLst>
      </pc:sldChg>
      <pc:sldChg chg="modSp mod modNotes">
        <pc:chgData name="Beniston, Joshua - FPAC-NRCS, CA" userId="729a7325-1604-4ca0-9ff6-67b6606cf032" providerId="ADAL" clId="{E152CBC0-8248-4459-B8BC-AFF886B31128}" dt="2025-03-26T19:33:22.355" v="703" actId="33553"/>
        <pc:sldMkLst>
          <pc:docMk/>
          <pc:sldMk cId="1050042203" sldId="2917"/>
        </pc:sldMkLst>
      </pc:sldChg>
      <pc:sldMasterChg chg="modSp del modSldLayout">
        <pc:chgData name="Beniston, Joshua - FPAC-NRCS, CA" userId="729a7325-1604-4ca0-9ff6-67b6606cf032" providerId="ADAL" clId="{E152CBC0-8248-4459-B8BC-AFF886B31128}" dt="2025-03-17T17:20:24.171" v="53" actId="2696"/>
        <pc:sldMasterMkLst>
          <pc:docMk/>
          <pc:sldMasterMk cId="569656255" sldId="2147483662"/>
        </pc:sldMasterMkLst>
        <pc:sldLayoutChg chg="modSp">
          <pc:chgData name="Beniston, Joshua - FPAC-NRCS, CA" userId="729a7325-1604-4ca0-9ff6-67b6606cf032" providerId="ADAL" clId="{E152CBC0-8248-4459-B8BC-AFF886B31128}" dt="2025-03-17T17:19:59.169" v="0"/>
          <pc:sldLayoutMkLst>
            <pc:docMk/>
            <pc:sldMasterMk cId="569656255" sldId="2147483662"/>
            <pc:sldLayoutMk cId="2854203068" sldId="2147483710"/>
          </pc:sldLayoutMkLst>
        </pc:sldLayoutChg>
        <pc:sldLayoutChg chg="modSp">
          <pc:chgData name="Beniston, Joshua - FPAC-NRCS, CA" userId="729a7325-1604-4ca0-9ff6-67b6606cf032" providerId="ADAL" clId="{E152CBC0-8248-4459-B8BC-AFF886B31128}" dt="2025-03-17T17:19:59.169" v="0"/>
          <pc:sldLayoutMkLst>
            <pc:docMk/>
            <pc:sldMasterMk cId="569656255" sldId="2147483662"/>
            <pc:sldLayoutMk cId="4121960165" sldId="2147483720"/>
          </pc:sldLayoutMkLst>
        </pc:sldLayoutChg>
        <pc:sldLayoutChg chg="modSp">
          <pc:chgData name="Beniston, Joshua - FPAC-NRCS, CA" userId="729a7325-1604-4ca0-9ff6-67b6606cf032" providerId="ADAL" clId="{E152CBC0-8248-4459-B8BC-AFF886B31128}" dt="2025-03-17T17:19:59.169" v="0"/>
          <pc:sldLayoutMkLst>
            <pc:docMk/>
            <pc:sldMasterMk cId="569656255" sldId="2147483662"/>
            <pc:sldLayoutMk cId="3128570824" sldId="2147483722"/>
          </pc:sldLayoutMkLst>
        </pc:sldLayoutChg>
        <pc:sldLayoutChg chg="modSp">
          <pc:chgData name="Beniston, Joshua - FPAC-NRCS, CA" userId="729a7325-1604-4ca0-9ff6-67b6606cf032" providerId="ADAL" clId="{E152CBC0-8248-4459-B8BC-AFF886B31128}" dt="2025-03-17T17:19:59.169" v="0"/>
          <pc:sldLayoutMkLst>
            <pc:docMk/>
            <pc:sldMasterMk cId="569656255" sldId="2147483662"/>
            <pc:sldLayoutMk cId="581580283" sldId="2147483725"/>
          </pc:sldLayoutMkLst>
        </pc:sldLayoutChg>
      </pc:sldMasterChg>
      <pc:sldMasterChg chg="modSp del modSldLayout">
        <pc:chgData name="Beniston, Joshua - FPAC-NRCS, CA" userId="729a7325-1604-4ca0-9ff6-67b6606cf032" providerId="ADAL" clId="{E152CBC0-8248-4459-B8BC-AFF886B31128}" dt="2025-03-17T17:20:26.805" v="54" actId="2696"/>
        <pc:sldMasterMkLst>
          <pc:docMk/>
          <pc:sldMasterMk cId="328656255" sldId="2147483706"/>
        </pc:sldMasterMkLst>
        <pc:sldLayoutChg chg="modSp">
          <pc:chgData name="Beniston, Joshua - FPAC-NRCS, CA" userId="729a7325-1604-4ca0-9ff6-67b6606cf032" providerId="ADAL" clId="{E152CBC0-8248-4459-B8BC-AFF886B31128}" dt="2025-03-17T17:19:59.169" v="0"/>
          <pc:sldLayoutMkLst>
            <pc:docMk/>
            <pc:sldMasterMk cId="328656255" sldId="2147483706"/>
            <pc:sldLayoutMk cId="1169241945" sldId="2147483707"/>
          </pc:sldLayoutMkLst>
        </pc:sldLayoutChg>
        <pc:sldLayoutChg chg="modSp">
          <pc:chgData name="Beniston, Joshua - FPAC-NRCS, CA" userId="729a7325-1604-4ca0-9ff6-67b6606cf032" providerId="ADAL" clId="{E152CBC0-8248-4459-B8BC-AFF886B31128}" dt="2025-03-17T17:19:59.169" v="0"/>
          <pc:sldLayoutMkLst>
            <pc:docMk/>
            <pc:sldMasterMk cId="328656255" sldId="2147483706"/>
            <pc:sldLayoutMk cId="604841679" sldId="2147483711"/>
          </pc:sldLayoutMkLst>
        </pc:sldLayoutChg>
        <pc:sldLayoutChg chg="modSp">
          <pc:chgData name="Beniston, Joshua - FPAC-NRCS, CA" userId="729a7325-1604-4ca0-9ff6-67b6606cf032" providerId="ADAL" clId="{E152CBC0-8248-4459-B8BC-AFF886B31128}" dt="2025-03-17T17:19:59.169" v="0"/>
          <pc:sldLayoutMkLst>
            <pc:docMk/>
            <pc:sldMasterMk cId="328656255" sldId="2147483706"/>
            <pc:sldLayoutMk cId="3500272763" sldId="2147483712"/>
          </pc:sldLayoutMkLst>
        </pc:sldLayoutChg>
        <pc:sldLayoutChg chg="modSp">
          <pc:chgData name="Beniston, Joshua - FPAC-NRCS, CA" userId="729a7325-1604-4ca0-9ff6-67b6606cf032" providerId="ADAL" clId="{E152CBC0-8248-4459-B8BC-AFF886B31128}" dt="2025-03-17T17:19:59.169" v="0"/>
          <pc:sldLayoutMkLst>
            <pc:docMk/>
            <pc:sldMasterMk cId="328656255" sldId="2147483706"/>
            <pc:sldLayoutMk cId="1767677870" sldId="2147483713"/>
          </pc:sldLayoutMkLst>
        </pc:sldLayoutChg>
        <pc:sldLayoutChg chg="modSp">
          <pc:chgData name="Beniston, Joshua - FPAC-NRCS, CA" userId="729a7325-1604-4ca0-9ff6-67b6606cf032" providerId="ADAL" clId="{E152CBC0-8248-4459-B8BC-AFF886B31128}" dt="2025-03-17T17:19:59.169" v="0"/>
          <pc:sldLayoutMkLst>
            <pc:docMk/>
            <pc:sldMasterMk cId="328656255" sldId="2147483706"/>
            <pc:sldLayoutMk cId="1789557793" sldId="2147483723"/>
          </pc:sldLayoutMkLst>
        </pc:sldLayoutChg>
      </pc:sldMasterChg>
      <pc:sldMasterChg chg="modSp modSldLayout">
        <pc:chgData name="Beniston, Joshua - FPAC-NRCS, CA" userId="729a7325-1604-4ca0-9ff6-67b6606cf032" providerId="ADAL" clId="{E152CBC0-8248-4459-B8BC-AFF886B31128}" dt="2025-03-17T17:19:59.169" v="0"/>
        <pc:sldMasterMkLst>
          <pc:docMk/>
          <pc:sldMasterMk cId="3356284806" sldId="2147483727"/>
        </pc:sldMasterMkLst>
        <pc:sldLayoutChg chg="modSp">
          <pc:chgData name="Beniston, Joshua - FPAC-NRCS, CA" userId="729a7325-1604-4ca0-9ff6-67b6606cf032" providerId="ADAL" clId="{E152CBC0-8248-4459-B8BC-AFF886B31128}" dt="2025-03-17T17:19:59.169" v="0"/>
          <pc:sldLayoutMkLst>
            <pc:docMk/>
            <pc:sldMasterMk cId="3356284806" sldId="2147483727"/>
            <pc:sldLayoutMk cId="2782609505" sldId="2147483728"/>
          </pc:sldLayoutMkLst>
        </pc:sldLayoutChg>
        <pc:sldLayoutChg chg="modSp">
          <pc:chgData name="Beniston, Joshua - FPAC-NRCS, CA" userId="729a7325-1604-4ca0-9ff6-67b6606cf032" providerId="ADAL" clId="{E152CBC0-8248-4459-B8BC-AFF886B31128}" dt="2025-03-17T17:19:59.169" v="0"/>
          <pc:sldLayoutMkLst>
            <pc:docMk/>
            <pc:sldMasterMk cId="3356284806" sldId="2147483727"/>
            <pc:sldLayoutMk cId="1980859275" sldId="2147483729"/>
          </pc:sldLayoutMkLst>
        </pc:sldLayoutChg>
        <pc:sldLayoutChg chg="modSp">
          <pc:chgData name="Beniston, Joshua - FPAC-NRCS, CA" userId="729a7325-1604-4ca0-9ff6-67b6606cf032" providerId="ADAL" clId="{E152CBC0-8248-4459-B8BC-AFF886B31128}" dt="2025-03-17T17:19:59.169" v="0"/>
          <pc:sldLayoutMkLst>
            <pc:docMk/>
            <pc:sldMasterMk cId="3356284806" sldId="2147483727"/>
            <pc:sldLayoutMk cId="3307643386" sldId="2147483730"/>
          </pc:sldLayoutMkLst>
        </pc:sldLayoutChg>
        <pc:sldLayoutChg chg="modSp">
          <pc:chgData name="Beniston, Joshua - FPAC-NRCS, CA" userId="729a7325-1604-4ca0-9ff6-67b6606cf032" providerId="ADAL" clId="{E152CBC0-8248-4459-B8BC-AFF886B31128}" dt="2025-03-17T17:19:59.169" v="0"/>
          <pc:sldLayoutMkLst>
            <pc:docMk/>
            <pc:sldMasterMk cId="3356284806" sldId="2147483727"/>
            <pc:sldLayoutMk cId="2991521403" sldId="2147483731"/>
          </pc:sldLayoutMkLst>
        </pc:sldLayoutChg>
        <pc:sldLayoutChg chg="modSp">
          <pc:chgData name="Beniston, Joshua - FPAC-NRCS, CA" userId="729a7325-1604-4ca0-9ff6-67b6606cf032" providerId="ADAL" clId="{E152CBC0-8248-4459-B8BC-AFF886B31128}" dt="2025-03-17T17:19:59.169" v="0"/>
          <pc:sldLayoutMkLst>
            <pc:docMk/>
            <pc:sldMasterMk cId="3356284806" sldId="2147483727"/>
            <pc:sldLayoutMk cId="1539859527" sldId="2147483732"/>
          </pc:sldLayoutMkLst>
        </pc:sldLayoutChg>
        <pc:sldLayoutChg chg="modSp">
          <pc:chgData name="Beniston, Joshua - FPAC-NRCS, CA" userId="729a7325-1604-4ca0-9ff6-67b6606cf032" providerId="ADAL" clId="{E152CBC0-8248-4459-B8BC-AFF886B31128}" dt="2025-03-17T17:19:59.169" v="0"/>
          <pc:sldLayoutMkLst>
            <pc:docMk/>
            <pc:sldMasterMk cId="3356284806" sldId="2147483727"/>
            <pc:sldLayoutMk cId="1078679075" sldId="2147483733"/>
          </pc:sldLayoutMkLst>
        </pc:sldLayoutChg>
        <pc:sldLayoutChg chg="modSp">
          <pc:chgData name="Beniston, Joshua - FPAC-NRCS, CA" userId="729a7325-1604-4ca0-9ff6-67b6606cf032" providerId="ADAL" clId="{E152CBC0-8248-4459-B8BC-AFF886B31128}" dt="2025-03-17T17:19:59.169" v="0"/>
          <pc:sldLayoutMkLst>
            <pc:docMk/>
            <pc:sldMasterMk cId="3356284806" sldId="2147483727"/>
            <pc:sldLayoutMk cId="1879834342" sldId="2147483734"/>
          </pc:sldLayoutMkLst>
        </pc:sldLayoutChg>
        <pc:sldLayoutChg chg="modSp">
          <pc:chgData name="Beniston, Joshua - FPAC-NRCS, CA" userId="729a7325-1604-4ca0-9ff6-67b6606cf032" providerId="ADAL" clId="{E152CBC0-8248-4459-B8BC-AFF886B31128}" dt="2025-03-17T17:19:59.169" v="0"/>
          <pc:sldLayoutMkLst>
            <pc:docMk/>
            <pc:sldMasterMk cId="3356284806" sldId="2147483727"/>
            <pc:sldLayoutMk cId="2233489941" sldId="2147483735"/>
          </pc:sldLayoutMkLst>
        </pc:sldLayoutChg>
      </pc:sldMasterChg>
      <pc:sldMasterChg chg="addSp">
        <pc:chgData name="Beniston, Joshua - FPAC-NRCS, CA" userId="729a7325-1604-4ca0-9ff6-67b6606cf032" providerId="ADAL" clId="{E152CBC0-8248-4459-B8BC-AFF886B31128}" dt="2025-03-17T17:19:59.169" v="0"/>
        <pc:sldMasterMkLst>
          <pc:docMk/>
          <pc:sldMasterMk cId="2131642590" sldId="2147483737"/>
        </pc:sldMasterMkLst>
      </pc:sldMasterChg>
      <pc:sldMasterChg chg="addSp">
        <pc:chgData name="Beniston, Joshua - FPAC-NRCS, CA" userId="729a7325-1604-4ca0-9ff6-67b6606cf032" providerId="ADAL" clId="{E152CBC0-8248-4459-B8BC-AFF886B31128}" dt="2025-03-17T17:19:59.169" v="0"/>
        <pc:sldMasterMkLst>
          <pc:docMk/>
          <pc:sldMasterMk cId="3886992500" sldId="2147483750"/>
        </pc:sldMasterMkLst>
      </pc:sldMasterChg>
    </pc:docChg>
  </pc:docChgLst>
  <pc:docChgLst>
    <pc:chgData name="Beniston, Joshua - FPAC-NRCS, CA" userId="729a7325-1604-4ca0-9ff6-67b6606cf032" providerId="ADAL" clId="{AD89BF2A-7394-4014-8726-93D16E7E81FC}"/>
    <pc:docChg chg="delSld modSld">
      <pc:chgData name="Beniston, Joshua - FPAC-NRCS, CA" userId="729a7325-1604-4ca0-9ff6-67b6606cf032" providerId="ADAL" clId="{AD89BF2A-7394-4014-8726-93D16E7E81FC}" dt="2024-06-03T16:36:18.439" v="2" actId="47"/>
      <pc:docMkLst>
        <pc:docMk/>
      </pc:docMkLst>
      <pc:sldChg chg="mod modShow">
        <pc:chgData name="Beniston, Joshua - FPAC-NRCS, CA" userId="729a7325-1604-4ca0-9ff6-67b6606cf032" providerId="ADAL" clId="{AD89BF2A-7394-4014-8726-93D16E7E81FC}" dt="2024-06-03T16:36:13.094" v="1" actId="729"/>
        <pc:sldMkLst>
          <pc:docMk/>
          <pc:sldMk cId="2387040147" sldId="2878"/>
        </pc:sldMkLst>
      </pc:sldChg>
      <pc:sldChg chg="mod modShow">
        <pc:chgData name="Beniston, Joshua - FPAC-NRCS, CA" userId="729a7325-1604-4ca0-9ff6-67b6606cf032" providerId="ADAL" clId="{AD89BF2A-7394-4014-8726-93D16E7E81FC}" dt="2024-06-03T16:36:04.235" v="0" actId="729"/>
        <pc:sldMkLst>
          <pc:docMk/>
          <pc:sldMk cId="2803359258" sldId="2879"/>
        </pc:sldMkLst>
      </pc:sldChg>
      <pc:sldChg chg="mod modShow">
        <pc:chgData name="Beniston, Joshua - FPAC-NRCS, CA" userId="729a7325-1604-4ca0-9ff6-67b6606cf032" providerId="ADAL" clId="{AD89BF2A-7394-4014-8726-93D16E7E81FC}" dt="2024-06-03T16:36:04.235" v="0" actId="729"/>
        <pc:sldMkLst>
          <pc:docMk/>
          <pc:sldMk cId="2852646523" sldId="2884"/>
        </pc:sldMkLst>
      </pc:sldChg>
      <pc:sldChg chg="mod modShow">
        <pc:chgData name="Beniston, Joshua - FPAC-NRCS, CA" userId="729a7325-1604-4ca0-9ff6-67b6606cf032" providerId="ADAL" clId="{AD89BF2A-7394-4014-8726-93D16E7E81FC}" dt="2024-06-03T16:36:04.235" v="0" actId="729"/>
        <pc:sldMkLst>
          <pc:docMk/>
          <pc:sldMk cId="3295312976" sldId="2885"/>
        </pc:sldMkLst>
      </pc:sldChg>
      <pc:sldChg chg="mod modShow">
        <pc:chgData name="Beniston, Joshua - FPAC-NRCS, CA" userId="729a7325-1604-4ca0-9ff6-67b6606cf032" providerId="ADAL" clId="{AD89BF2A-7394-4014-8726-93D16E7E81FC}" dt="2024-06-03T16:36:13.094" v="1" actId="729"/>
        <pc:sldMkLst>
          <pc:docMk/>
          <pc:sldMk cId="1653482044" sldId="2889"/>
        </pc:sldMkLst>
      </pc:sldChg>
      <pc:sldChg chg="mod modShow">
        <pc:chgData name="Beniston, Joshua - FPAC-NRCS, CA" userId="729a7325-1604-4ca0-9ff6-67b6606cf032" providerId="ADAL" clId="{AD89BF2A-7394-4014-8726-93D16E7E81FC}" dt="2024-06-03T16:36:13.094" v="1" actId="729"/>
        <pc:sldMkLst>
          <pc:docMk/>
          <pc:sldMk cId="1769020623" sldId="2890"/>
        </pc:sldMkLst>
      </pc:sldChg>
      <pc:sldChg chg="del">
        <pc:chgData name="Beniston, Joshua - FPAC-NRCS, CA" userId="729a7325-1604-4ca0-9ff6-67b6606cf032" providerId="ADAL" clId="{AD89BF2A-7394-4014-8726-93D16E7E81FC}" dt="2024-06-03T16:36:18.439" v="2" actId="47"/>
        <pc:sldMkLst>
          <pc:docMk/>
          <pc:sldMk cId="226151917" sldId="2906"/>
        </pc:sldMkLst>
      </pc:sldChg>
    </pc:docChg>
  </pc:docChgLst>
  <pc:docChgLst>
    <pc:chgData name="Marks, Elizabeth - FPAC-NRCS, NY" userId="499f2236-5889-4db9-88fc-408f415fe506" providerId="ADAL" clId="{5135FFC6-CC9A-4F79-A551-763BAAB00837}"/>
    <pc:docChg chg="undo custSel addSld delSld modSld delMainMaster modMainMaster">
      <pc:chgData name="Marks, Elizabeth - FPAC-NRCS, NY" userId="499f2236-5889-4db9-88fc-408f415fe506" providerId="ADAL" clId="{5135FFC6-CC9A-4F79-A551-763BAAB00837}" dt="2024-04-17T19:26:33.888" v="175" actId="47"/>
      <pc:docMkLst>
        <pc:docMk/>
      </pc:docMkLst>
      <pc:sldChg chg="modSp mod">
        <pc:chgData name="Marks, Elizabeth - FPAC-NRCS, NY" userId="499f2236-5889-4db9-88fc-408f415fe506" providerId="ADAL" clId="{5135FFC6-CC9A-4F79-A551-763BAAB00837}" dt="2024-04-17T19:21:36.644" v="123" actId="20577"/>
        <pc:sldMkLst>
          <pc:docMk/>
          <pc:sldMk cId="748162573" sldId="257"/>
        </pc:sldMkLst>
      </pc:sldChg>
      <pc:sldChg chg="del">
        <pc:chgData name="Marks, Elizabeth - FPAC-NRCS, NY" userId="499f2236-5889-4db9-88fc-408f415fe506" providerId="ADAL" clId="{5135FFC6-CC9A-4F79-A551-763BAAB00837}" dt="2024-04-17T19:09:35.897" v="40" actId="47"/>
        <pc:sldMkLst>
          <pc:docMk/>
          <pc:sldMk cId="1435825163" sldId="262"/>
        </pc:sldMkLst>
      </pc:sldChg>
      <pc:sldChg chg="modSp mod">
        <pc:chgData name="Marks, Elizabeth - FPAC-NRCS, NY" userId="499f2236-5889-4db9-88fc-408f415fe506" providerId="ADAL" clId="{5135FFC6-CC9A-4F79-A551-763BAAB00837}" dt="2024-04-17T19:21:48.093" v="144" actId="20577"/>
        <pc:sldMkLst>
          <pc:docMk/>
          <pc:sldMk cId="4189477834" sldId="301"/>
        </pc:sldMkLst>
      </pc:sldChg>
      <pc:sldChg chg="modSp mod">
        <pc:chgData name="Marks, Elizabeth - FPAC-NRCS, NY" userId="499f2236-5889-4db9-88fc-408f415fe506" providerId="ADAL" clId="{5135FFC6-CC9A-4F79-A551-763BAAB00837}" dt="2024-04-17T19:09:31.079" v="39" actId="14100"/>
        <pc:sldMkLst>
          <pc:docMk/>
          <pc:sldMk cId="3428712828" sldId="302"/>
        </pc:sldMkLst>
      </pc:sldChg>
      <pc:sldChg chg="addSp delSp modSp add del mod modClrScheme chgLayout">
        <pc:chgData name="Marks, Elizabeth - FPAC-NRCS, NY" userId="499f2236-5889-4db9-88fc-408f415fe506" providerId="ADAL" clId="{5135FFC6-CC9A-4F79-A551-763BAAB00837}" dt="2024-04-17T19:26:33.888" v="175" actId="47"/>
        <pc:sldMkLst>
          <pc:docMk/>
          <pc:sldMk cId="3853034267" sldId="303"/>
        </pc:sldMkLst>
      </pc:sldChg>
      <pc:sldChg chg="modSp add mod modClrScheme chgLayout">
        <pc:chgData name="Marks, Elizabeth - FPAC-NRCS, NY" userId="499f2236-5889-4db9-88fc-408f415fe506" providerId="ADAL" clId="{5135FFC6-CC9A-4F79-A551-763BAAB00837}" dt="2024-04-17T19:22:35.854" v="148" actId="700"/>
        <pc:sldMkLst>
          <pc:docMk/>
          <pc:sldMk cId="1518219697" sldId="2844"/>
        </pc:sldMkLst>
      </pc:sldChg>
      <pc:sldChg chg="addSp delSp modSp mod modClrScheme chgLayout">
        <pc:chgData name="Marks, Elizabeth - FPAC-NRCS, NY" userId="499f2236-5889-4db9-88fc-408f415fe506" providerId="ADAL" clId="{5135FFC6-CC9A-4F79-A551-763BAAB00837}" dt="2024-04-17T19:26:27.431" v="174" actId="14100"/>
        <pc:sldMkLst>
          <pc:docMk/>
          <pc:sldMk cId="1079607853" sldId="2847"/>
        </pc:sldMkLst>
      </pc:sldChg>
      <pc:sldMasterChg chg="modSldLayout">
        <pc:chgData name="Marks, Elizabeth - FPAC-NRCS, NY" userId="499f2236-5889-4db9-88fc-408f415fe506" providerId="ADAL" clId="{5135FFC6-CC9A-4F79-A551-763BAAB00837}" dt="2024-04-17T19:10:51.387" v="68" actId="14100"/>
        <pc:sldMasterMkLst>
          <pc:docMk/>
          <pc:sldMasterMk cId="569656255" sldId="2147483662"/>
        </pc:sldMasterMkLst>
        <pc:sldLayoutChg chg="modSp mod">
          <pc:chgData name="Marks, Elizabeth - FPAC-NRCS, NY" userId="499f2236-5889-4db9-88fc-408f415fe506" providerId="ADAL" clId="{5135FFC6-CC9A-4F79-A551-763BAAB00837}" dt="2024-04-17T19:10:51.387" v="68" actId="14100"/>
          <pc:sldLayoutMkLst>
            <pc:docMk/>
            <pc:sldMasterMk cId="569656255" sldId="2147483662"/>
            <pc:sldLayoutMk cId="3128570824" sldId="2147483722"/>
          </pc:sldLayoutMkLst>
        </pc:sldLayoutChg>
      </pc:sldMasterChg>
      <pc:sldMasterChg chg="modSp mod">
        <pc:chgData name="Marks, Elizabeth - FPAC-NRCS, NY" userId="499f2236-5889-4db9-88fc-408f415fe506" providerId="ADAL" clId="{5135FFC6-CC9A-4F79-A551-763BAAB00837}" dt="2024-04-17T19:11:32.668" v="98"/>
        <pc:sldMasterMkLst>
          <pc:docMk/>
          <pc:sldMasterMk cId="328656255" sldId="2147483706"/>
        </pc:sldMasterMkLst>
      </pc:sldMasterChg>
      <pc:sldMasterChg chg="del delSldLayout">
        <pc:chgData name="Marks, Elizabeth - FPAC-NRCS, NY" userId="499f2236-5889-4db9-88fc-408f415fe506" providerId="ADAL" clId="{5135FFC6-CC9A-4F79-A551-763BAAB00837}" dt="2024-04-17T19:11:57.432" v="103" actId="2696"/>
        <pc:sldMasterMkLst>
          <pc:docMk/>
          <pc:sldMasterMk cId="1785158377" sldId="2147483715"/>
        </pc:sldMasterMkLst>
        <pc:sldLayoutChg chg="del">
          <pc:chgData name="Marks, Elizabeth - FPAC-NRCS, NY" userId="499f2236-5889-4db9-88fc-408f415fe506" providerId="ADAL" clId="{5135FFC6-CC9A-4F79-A551-763BAAB00837}" dt="2024-04-17T19:11:57.416" v="99" actId="2696"/>
          <pc:sldLayoutMkLst>
            <pc:docMk/>
            <pc:sldMasterMk cId="1785158377" sldId="2147483715"/>
            <pc:sldLayoutMk cId="4242744865" sldId="2147483716"/>
          </pc:sldLayoutMkLst>
        </pc:sldLayoutChg>
        <pc:sldLayoutChg chg="del">
          <pc:chgData name="Marks, Elizabeth - FPAC-NRCS, NY" userId="499f2236-5889-4db9-88fc-408f415fe506" providerId="ADAL" clId="{5135FFC6-CC9A-4F79-A551-763BAAB00837}" dt="2024-04-17T19:11:57.416" v="100" actId="2696"/>
          <pc:sldLayoutMkLst>
            <pc:docMk/>
            <pc:sldMasterMk cId="1785158377" sldId="2147483715"/>
            <pc:sldLayoutMk cId="3780524971" sldId="2147483717"/>
          </pc:sldLayoutMkLst>
        </pc:sldLayoutChg>
        <pc:sldLayoutChg chg="del">
          <pc:chgData name="Marks, Elizabeth - FPAC-NRCS, NY" userId="499f2236-5889-4db9-88fc-408f415fe506" providerId="ADAL" clId="{5135FFC6-CC9A-4F79-A551-763BAAB00837}" dt="2024-04-17T19:11:57.432" v="101" actId="2696"/>
          <pc:sldLayoutMkLst>
            <pc:docMk/>
            <pc:sldMasterMk cId="1785158377" sldId="2147483715"/>
            <pc:sldLayoutMk cId="3664472976" sldId="2147483718"/>
          </pc:sldLayoutMkLst>
        </pc:sldLayoutChg>
        <pc:sldLayoutChg chg="del">
          <pc:chgData name="Marks, Elizabeth - FPAC-NRCS, NY" userId="499f2236-5889-4db9-88fc-408f415fe506" providerId="ADAL" clId="{5135FFC6-CC9A-4F79-A551-763BAAB00837}" dt="2024-04-17T19:11:57.432" v="102" actId="2696"/>
          <pc:sldLayoutMkLst>
            <pc:docMk/>
            <pc:sldMasterMk cId="1785158377" sldId="2147483715"/>
            <pc:sldLayoutMk cId="2427693844" sldId="2147483721"/>
          </pc:sldLayoutMkLst>
        </pc:sldLayoutChg>
      </pc:sldMasterChg>
    </pc:docChg>
  </pc:docChgLst>
  <pc:docChgLst>
    <pc:chgData name="Beniston, Joshua - FPAC-NRCS, CA" userId="729a7325-1604-4ca0-9ff6-67b6606cf032" providerId="ADAL" clId="{0F3B737C-B38F-4BFD-AE1A-2BEDEB5132BD}"/>
    <pc:docChg chg="undo custSel addSld delSld modSld sldOrd addSection delSection">
      <pc:chgData name="Beniston, Joshua - FPAC-NRCS, CA" userId="729a7325-1604-4ca0-9ff6-67b6606cf032" providerId="ADAL" clId="{0F3B737C-B38F-4BFD-AE1A-2BEDEB5132BD}" dt="2024-05-09T12:04:49.363" v="8368" actId="20577"/>
      <pc:docMkLst>
        <pc:docMk/>
      </pc:docMkLst>
      <pc:sldChg chg="del mod ord modShow">
        <pc:chgData name="Beniston, Joshua - FPAC-NRCS, CA" userId="729a7325-1604-4ca0-9ff6-67b6606cf032" providerId="ADAL" clId="{0F3B737C-B38F-4BFD-AE1A-2BEDEB5132BD}" dt="2024-05-09T11:06:36.837" v="8250" actId="47"/>
        <pc:sldMkLst>
          <pc:docMk/>
          <pc:sldMk cId="748162573" sldId="257"/>
        </pc:sldMkLst>
      </pc:sldChg>
      <pc:sldChg chg="modSp del mod ord">
        <pc:chgData name="Beniston, Joshua - FPAC-NRCS, CA" userId="729a7325-1604-4ca0-9ff6-67b6606cf032" providerId="ADAL" clId="{0F3B737C-B38F-4BFD-AE1A-2BEDEB5132BD}" dt="2024-04-27T20:11:35.658" v="7707" actId="47"/>
        <pc:sldMkLst>
          <pc:docMk/>
          <pc:sldMk cId="3448378295" sldId="278"/>
        </pc:sldMkLst>
      </pc:sldChg>
      <pc:sldChg chg="addSp delSp modSp del mod modClrScheme modAnim chgLayout">
        <pc:chgData name="Beniston, Joshua - FPAC-NRCS, CA" userId="729a7325-1604-4ca0-9ff6-67b6606cf032" providerId="ADAL" clId="{0F3B737C-B38F-4BFD-AE1A-2BEDEB5132BD}" dt="2024-04-26T22:26:39.181" v="5125" actId="47"/>
        <pc:sldMkLst>
          <pc:docMk/>
          <pc:sldMk cId="3030086584" sldId="288"/>
        </pc:sldMkLst>
      </pc:sldChg>
      <pc:sldChg chg="modSp del mod modAnim">
        <pc:chgData name="Beniston, Joshua - FPAC-NRCS, CA" userId="729a7325-1604-4ca0-9ff6-67b6606cf032" providerId="ADAL" clId="{0F3B737C-B38F-4BFD-AE1A-2BEDEB5132BD}" dt="2024-04-26T22:26:39.181" v="5125" actId="47"/>
        <pc:sldMkLst>
          <pc:docMk/>
          <pc:sldMk cId="1485704826" sldId="299"/>
        </pc:sldMkLst>
      </pc:sldChg>
      <pc:sldChg chg="addSp delSp modSp del mod modAnim">
        <pc:chgData name="Beniston, Joshua - FPAC-NRCS, CA" userId="729a7325-1604-4ca0-9ff6-67b6606cf032" providerId="ADAL" clId="{0F3B737C-B38F-4BFD-AE1A-2BEDEB5132BD}" dt="2024-04-26T22:26:39.181" v="5125" actId="47"/>
        <pc:sldMkLst>
          <pc:docMk/>
          <pc:sldMk cId="3179735194" sldId="300"/>
        </pc:sldMkLst>
      </pc:sldChg>
      <pc:sldChg chg="del mod ord modShow">
        <pc:chgData name="Beniston, Joshua - FPAC-NRCS, CA" userId="729a7325-1604-4ca0-9ff6-67b6606cf032" providerId="ADAL" clId="{0F3B737C-B38F-4BFD-AE1A-2BEDEB5132BD}" dt="2024-05-09T11:06:36.837" v="8250" actId="47"/>
        <pc:sldMkLst>
          <pc:docMk/>
          <pc:sldMk cId="4189477834" sldId="301"/>
        </pc:sldMkLst>
      </pc:sldChg>
      <pc:sldChg chg="addSp delSp modSp mod">
        <pc:chgData name="Beniston, Joshua - FPAC-NRCS, CA" userId="729a7325-1604-4ca0-9ff6-67b6606cf032" providerId="ADAL" clId="{0F3B737C-B38F-4BFD-AE1A-2BEDEB5132BD}" dt="2024-05-09T12:04:49.363" v="8368" actId="20577"/>
        <pc:sldMkLst>
          <pc:docMk/>
          <pc:sldMk cId="3428712828" sldId="302"/>
        </pc:sldMkLst>
      </pc:sldChg>
      <pc:sldChg chg="del">
        <pc:chgData name="Beniston, Joshua - FPAC-NRCS, CA" userId="729a7325-1604-4ca0-9ff6-67b6606cf032" providerId="ADAL" clId="{0F3B737C-B38F-4BFD-AE1A-2BEDEB5132BD}" dt="2024-04-27T20:13:15.477" v="7729" actId="47"/>
        <pc:sldMkLst>
          <pc:docMk/>
          <pc:sldMk cId="585561241" sldId="314"/>
        </pc:sldMkLst>
      </pc:sldChg>
      <pc:sldChg chg="modSp del mod">
        <pc:chgData name="Beniston, Joshua - FPAC-NRCS, CA" userId="729a7325-1604-4ca0-9ff6-67b6606cf032" providerId="ADAL" clId="{0F3B737C-B38F-4BFD-AE1A-2BEDEB5132BD}" dt="2024-04-27T20:06:55.766" v="7648" actId="47"/>
        <pc:sldMkLst>
          <pc:docMk/>
          <pc:sldMk cId="4032909897" sldId="455"/>
        </pc:sldMkLst>
      </pc:sldChg>
      <pc:sldChg chg="del mod modShow">
        <pc:chgData name="Beniston, Joshua - FPAC-NRCS, CA" userId="729a7325-1604-4ca0-9ff6-67b6606cf032" providerId="ADAL" clId="{0F3B737C-B38F-4BFD-AE1A-2BEDEB5132BD}" dt="2024-05-09T11:06:36.837" v="8250" actId="47"/>
        <pc:sldMkLst>
          <pc:docMk/>
          <pc:sldMk cId="3985932212" sldId="572"/>
        </pc:sldMkLst>
      </pc:sldChg>
      <pc:sldChg chg="del">
        <pc:chgData name="Beniston, Joshua - FPAC-NRCS, CA" userId="729a7325-1604-4ca0-9ff6-67b6606cf032" providerId="ADAL" clId="{0F3B737C-B38F-4BFD-AE1A-2BEDEB5132BD}" dt="2024-04-27T00:32:46.755" v="6614" actId="47"/>
        <pc:sldMkLst>
          <pc:docMk/>
          <pc:sldMk cId="2730021585" sldId="584"/>
        </pc:sldMkLst>
      </pc:sldChg>
      <pc:sldChg chg="modSp del mod">
        <pc:chgData name="Beniston, Joshua - FPAC-NRCS, CA" userId="729a7325-1604-4ca0-9ff6-67b6606cf032" providerId="ADAL" clId="{0F3B737C-B38F-4BFD-AE1A-2BEDEB5132BD}" dt="2024-04-27T00:37:49.768" v="6643" actId="47"/>
        <pc:sldMkLst>
          <pc:docMk/>
          <pc:sldMk cId="958875567" sldId="585"/>
        </pc:sldMkLst>
      </pc:sldChg>
      <pc:sldChg chg="del">
        <pc:chgData name="Beniston, Joshua - FPAC-NRCS, CA" userId="729a7325-1604-4ca0-9ff6-67b6606cf032" providerId="ADAL" clId="{0F3B737C-B38F-4BFD-AE1A-2BEDEB5132BD}" dt="2024-04-27T19:56:50.540" v="7245" actId="47"/>
        <pc:sldMkLst>
          <pc:docMk/>
          <pc:sldMk cId="1690778553" sldId="588"/>
        </pc:sldMkLst>
      </pc:sldChg>
      <pc:sldChg chg="del">
        <pc:chgData name="Beniston, Joshua - FPAC-NRCS, CA" userId="729a7325-1604-4ca0-9ff6-67b6606cf032" providerId="ADAL" clId="{0F3B737C-B38F-4BFD-AE1A-2BEDEB5132BD}" dt="2024-04-27T20:09:43.024" v="7678" actId="47"/>
        <pc:sldMkLst>
          <pc:docMk/>
          <pc:sldMk cId="3771153979" sldId="596"/>
        </pc:sldMkLst>
      </pc:sldChg>
      <pc:sldChg chg="del">
        <pc:chgData name="Beniston, Joshua - FPAC-NRCS, CA" userId="729a7325-1604-4ca0-9ff6-67b6606cf032" providerId="ADAL" clId="{0F3B737C-B38F-4BFD-AE1A-2BEDEB5132BD}" dt="2024-04-27T19:56:55.609" v="7246" actId="47"/>
        <pc:sldMkLst>
          <pc:docMk/>
          <pc:sldMk cId="689798632" sldId="597"/>
        </pc:sldMkLst>
      </pc:sldChg>
      <pc:sldChg chg="del">
        <pc:chgData name="Beniston, Joshua - FPAC-NRCS, CA" userId="729a7325-1604-4ca0-9ff6-67b6606cf032" providerId="ADAL" clId="{0F3B737C-B38F-4BFD-AE1A-2BEDEB5132BD}" dt="2024-04-27T00:16:10.038" v="6540" actId="47"/>
        <pc:sldMkLst>
          <pc:docMk/>
          <pc:sldMk cId="420882468" sldId="609"/>
        </pc:sldMkLst>
      </pc:sldChg>
      <pc:sldChg chg="del">
        <pc:chgData name="Beniston, Joshua - FPAC-NRCS, CA" userId="729a7325-1604-4ca0-9ff6-67b6606cf032" providerId="ADAL" clId="{0F3B737C-B38F-4BFD-AE1A-2BEDEB5132BD}" dt="2024-04-27T20:04:40.165" v="7455" actId="47"/>
        <pc:sldMkLst>
          <pc:docMk/>
          <pc:sldMk cId="2727655612" sldId="644"/>
        </pc:sldMkLst>
      </pc:sldChg>
      <pc:sldChg chg="del">
        <pc:chgData name="Beniston, Joshua - FPAC-NRCS, CA" userId="729a7325-1604-4ca0-9ff6-67b6606cf032" providerId="ADAL" clId="{0F3B737C-B38F-4BFD-AE1A-2BEDEB5132BD}" dt="2024-04-26T22:26:39.181" v="5125" actId="47"/>
        <pc:sldMkLst>
          <pc:docMk/>
          <pc:sldMk cId="3164710458" sldId="650"/>
        </pc:sldMkLst>
      </pc:sldChg>
      <pc:sldChg chg="modSp del mod modNotesTx">
        <pc:chgData name="Beniston, Joshua - FPAC-NRCS, CA" userId="729a7325-1604-4ca0-9ff6-67b6606cf032" providerId="ADAL" clId="{0F3B737C-B38F-4BFD-AE1A-2BEDEB5132BD}" dt="2024-04-26T22:26:39.181" v="5125" actId="47"/>
        <pc:sldMkLst>
          <pc:docMk/>
          <pc:sldMk cId="1263457456" sldId="651"/>
        </pc:sldMkLst>
      </pc:sldChg>
      <pc:sldChg chg="del">
        <pc:chgData name="Beniston, Joshua - FPAC-NRCS, CA" userId="729a7325-1604-4ca0-9ff6-67b6606cf032" providerId="ADAL" clId="{0F3B737C-B38F-4BFD-AE1A-2BEDEB5132BD}" dt="2024-04-26T22:26:39.181" v="5125" actId="47"/>
        <pc:sldMkLst>
          <pc:docMk/>
          <pc:sldMk cId="3132601194" sldId="652"/>
        </pc:sldMkLst>
      </pc:sldChg>
      <pc:sldChg chg="addSp modSp del mod modClrScheme chgLayout">
        <pc:chgData name="Beniston, Joshua - FPAC-NRCS, CA" userId="729a7325-1604-4ca0-9ff6-67b6606cf032" providerId="ADAL" clId="{0F3B737C-B38F-4BFD-AE1A-2BEDEB5132BD}" dt="2024-04-26T22:26:39.181" v="5125" actId="47"/>
        <pc:sldMkLst>
          <pc:docMk/>
          <pc:sldMk cId="4124125066" sldId="657"/>
        </pc:sldMkLst>
      </pc:sldChg>
      <pc:sldChg chg="modSp del mod delDesignElem">
        <pc:chgData name="Beniston, Joshua - FPAC-NRCS, CA" userId="729a7325-1604-4ca0-9ff6-67b6606cf032" providerId="ADAL" clId="{0F3B737C-B38F-4BFD-AE1A-2BEDEB5132BD}" dt="2024-04-26T22:26:39.181" v="5125" actId="47"/>
        <pc:sldMkLst>
          <pc:docMk/>
          <pc:sldMk cId="2345768280" sldId="669"/>
        </pc:sldMkLst>
      </pc:sldChg>
      <pc:sldChg chg="del">
        <pc:chgData name="Beniston, Joshua - FPAC-NRCS, CA" userId="729a7325-1604-4ca0-9ff6-67b6606cf032" providerId="ADAL" clId="{0F3B737C-B38F-4BFD-AE1A-2BEDEB5132BD}" dt="2024-04-24T16:54:21.504" v="5001" actId="2696"/>
        <pc:sldMkLst>
          <pc:docMk/>
          <pc:sldMk cId="259565155" sldId="1176"/>
        </pc:sldMkLst>
      </pc:sldChg>
      <pc:sldChg chg="modSp del mod">
        <pc:chgData name="Beniston, Joshua - FPAC-NRCS, CA" userId="729a7325-1604-4ca0-9ff6-67b6606cf032" providerId="ADAL" clId="{0F3B737C-B38F-4BFD-AE1A-2BEDEB5132BD}" dt="2024-04-26T22:26:39.181" v="5125" actId="47"/>
        <pc:sldMkLst>
          <pc:docMk/>
          <pc:sldMk cId="3092642039" sldId="2618"/>
        </pc:sldMkLst>
      </pc:sldChg>
      <pc:sldChg chg="modSp del mod">
        <pc:chgData name="Beniston, Joshua - FPAC-NRCS, CA" userId="729a7325-1604-4ca0-9ff6-67b6606cf032" providerId="ADAL" clId="{0F3B737C-B38F-4BFD-AE1A-2BEDEB5132BD}" dt="2024-04-26T22:26:39.181" v="5125" actId="47"/>
        <pc:sldMkLst>
          <pc:docMk/>
          <pc:sldMk cId="3672701656" sldId="2626"/>
        </pc:sldMkLst>
      </pc:sldChg>
      <pc:sldChg chg="addSp delSp modSp mod modClrScheme modAnim chgLayout">
        <pc:chgData name="Beniston, Joshua - FPAC-NRCS, CA" userId="729a7325-1604-4ca0-9ff6-67b6606cf032" providerId="ADAL" clId="{0F3B737C-B38F-4BFD-AE1A-2BEDEB5132BD}" dt="2024-04-26T22:04:41.957" v="5124" actId="20577"/>
        <pc:sldMkLst>
          <pc:docMk/>
          <pc:sldMk cId="1518219697" sldId="2844"/>
        </pc:sldMkLst>
      </pc:sldChg>
      <pc:sldChg chg="modSp mod">
        <pc:chgData name="Beniston, Joshua - FPAC-NRCS, CA" userId="729a7325-1604-4ca0-9ff6-67b6606cf032" providerId="ADAL" clId="{0F3B737C-B38F-4BFD-AE1A-2BEDEB5132BD}" dt="2024-05-09T11:10:05.222" v="8295" actId="20577"/>
        <pc:sldMkLst>
          <pc:docMk/>
          <pc:sldMk cId="4181194586" sldId="2845"/>
        </pc:sldMkLst>
      </pc:sldChg>
      <pc:sldChg chg="modSp mod ord modShow">
        <pc:chgData name="Beniston, Joshua - FPAC-NRCS, CA" userId="729a7325-1604-4ca0-9ff6-67b6606cf032" providerId="ADAL" clId="{0F3B737C-B38F-4BFD-AE1A-2BEDEB5132BD}" dt="2024-05-09T11:06:26.131" v="8249"/>
        <pc:sldMkLst>
          <pc:docMk/>
          <pc:sldMk cId="1079607853" sldId="2847"/>
        </pc:sldMkLst>
      </pc:sldChg>
      <pc:sldChg chg="addSp delSp modSp new del mod modClrScheme modAnim chgLayout">
        <pc:chgData name="Beniston, Joshua - FPAC-NRCS, CA" userId="729a7325-1604-4ca0-9ff6-67b6606cf032" providerId="ADAL" clId="{0F3B737C-B38F-4BFD-AE1A-2BEDEB5132BD}" dt="2024-04-26T22:26:39.181" v="5125" actId="47"/>
        <pc:sldMkLst>
          <pc:docMk/>
          <pc:sldMk cId="2396794920" sldId="2848"/>
        </pc:sldMkLst>
      </pc:sldChg>
      <pc:sldChg chg="modSp new del mod modAnim">
        <pc:chgData name="Beniston, Joshua - FPAC-NRCS, CA" userId="729a7325-1604-4ca0-9ff6-67b6606cf032" providerId="ADAL" clId="{0F3B737C-B38F-4BFD-AE1A-2BEDEB5132BD}" dt="2024-04-26T22:26:39.181" v="5125" actId="47"/>
        <pc:sldMkLst>
          <pc:docMk/>
          <pc:sldMk cId="2759884953" sldId="2849"/>
        </pc:sldMkLst>
      </pc:sldChg>
      <pc:sldChg chg="addSp delSp modSp new del mod modAnim modNotesTx">
        <pc:chgData name="Beniston, Joshua - FPAC-NRCS, CA" userId="729a7325-1604-4ca0-9ff6-67b6606cf032" providerId="ADAL" clId="{0F3B737C-B38F-4BFD-AE1A-2BEDEB5132BD}" dt="2024-04-26T22:26:39.181" v="5125" actId="47"/>
        <pc:sldMkLst>
          <pc:docMk/>
          <pc:sldMk cId="1850867309" sldId="2850"/>
        </pc:sldMkLst>
      </pc:sldChg>
      <pc:sldChg chg="addSp delSp modSp new del mod modAnim">
        <pc:chgData name="Beniston, Joshua - FPAC-NRCS, CA" userId="729a7325-1604-4ca0-9ff6-67b6606cf032" providerId="ADAL" clId="{0F3B737C-B38F-4BFD-AE1A-2BEDEB5132BD}" dt="2024-04-26T22:26:39.181" v="5125" actId="47"/>
        <pc:sldMkLst>
          <pc:docMk/>
          <pc:sldMk cId="2993738579" sldId="2851"/>
        </pc:sldMkLst>
      </pc:sldChg>
      <pc:sldChg chg="addSp delSp modSp new del mod">
        <pc:chgData name="Beniston, Joshua - FPAC-NRCS, CA" userId="729a7325-1604-4ca0-9ff6-67b6606cf032" providerId="ADAL" clId="{0F3B737C-B38F-4BFD-AE1A-2BEDEB5132BD}" dt="2024-04-26T22:26:39.181" v="5125" actId="47"/>
        <pc:sldMkLst>
          <pc:docMk/>
          <pc:sldMk cId="795395204" sldId="2852"/>
        </pc:sldMkLst>
      </pc:sldChg>
      <pc:sldChg chg="addSp delSp modSp add del mod">
        <pc:chgData name="Beniston, Joshua - FPAC-NRCS, CA" userId="729a7325-1604-4ca0-9ff6-67b6606cf032" providerId="ADAL" clId="{0F3B737C-B38F-4BFD-AE1A-2BEDEB5132BD}" dt="2024-04-26T22:26:39.181" v="5125" actId="47"/>
        <pc:sldMkLst>
          <pc:docMk/>
          <pc:sldMk cId="3590488422" sldId="2853"/>
        </pc:sldMkLst>
      </pc:sldChg>
      <pc:sldChg chg="modSp new del mod ord modAnim">
        <pc:chgData name="Beniston, Joshua - FPAC-NRCS, CA" userId="729a7325-1604-4ca0-9ff6-67b6606cf032" providerId="ADAL" clId="{0F3B737C-B38F-4BFD-AE1A-2BEDEB5132BD}" dt="2024-04-26T22:26:39.181" v="5125" actId="47"/>
        <pc:sldMkLst>
          <pc:docMk/>
          <pc:sldMk cId="490077956" sldId="2854"/>
        </pc:sldMkLst>
      </pc:sldChg>
      <pc:sldChg chg="add del">
        <pc:chgData name="Beniston, Joshua - FPAC-NRCS, CA" userId="729a7325-1604-4ca0-9ff6-67b6606cf032" providerId="ADAL" clId="{0F3B737C-B38F-4BFD-AE1A-2BEDEB5132BD}" dt="2024-04-19T16:47:38.580" v="2396" actId="2696"/>
        <pc:sldMkLst>
          <pc:docMk/>
          <pc:sldMk cId="1923569497" sldId="2855"/>
        </pc:sldMkLst>
      </pc:sldChg>
      <pc:sldChg chg="add del ord">
        <pc:chgData name="Beniston, Joshua - FPAC-NRCS, CA" userId="729a7325-1604-4ca0-9ff6-67b6606cf032" providerId="ADAL" clId="{0F3B737C-B38F-4BFD-AE1A-2BEDEB5132BD}" dt="2024-04-22T21:29:15.708" v="3970" actId="2696"/>
        <pc:sldMkLst>
          <pc:docMk/>
          <pc:sldMk cId="2818038866" sldId="2856"/>
        </pc:sldMkLst>
      </pc:sldChg>
      <pc:sldChg chg="addSp modSp add del mod">
        <pc:chgData name="Beniston, Joshua - FPAC-NRCS, CA" userId="729a7325-1604-4ca0-9ff6-67b6606cf032" providerId="ADAL" clId="{0F3B737C-B38F-4BFD-AE1A-2BEDEB5132BD}" dt="2024-04-26T22:26:39.181" v="5125" actId="47"/>
        <pc:sldMkLst>
          <pc:docMk/>
          <pc:sldMk cId="2685176122" sldId="2857"/>
        </pc:sldMkLst>
      </pc:sldChg>
      <pc:sldChg chg="addSp delSp modSp new del mod modClrScheme chgLayout">
        <pc:chgData name="Beniston, Joshua - FPAC-NRCS, CA" userId="729a7325-1604-4ca0-9ff6-67b6606cf032" providerId="ADAL" clId="{0F3B737C-B38F-4BFD-AE1A-2BEDEB5132BD}" dt="2024-04-26T22:26:39.181" v="5125" actId="47"/>
        <pc:sldMkLst>
          <pc:docMk/>
          <pc:sldMk cId="678559851" sldId="2858"/>
        </pc:sldMkLst>
      </pc:sldChg>
      <pc:sldChg chg="new del">
        <pc:chgData name="Beniston, Joshua - FPAC-NRCS, CA" userId="729a7325-1604-4ca0-9ff6-67b6606cf032" providerId="ADAL" clId="{0F3B737C-B38F-4BFD-AE1A-2BEDEB5132BD}" dt="2024-04-19T16:51:48.821" v="2408" actId="2696"/>
        <pc:sldMkLst>
          <pc:docMk/>
          <pc:sldMk cId="2932527933" sldId="2858"/>
        </pc:sldMkLst>
      </pc:sldChg>
      <pc:sldChg chg="modSp new mod">
        <pc:chgData name="Beniston, Joshua - FPAC-NRCS, CA" userId="729a7325-1604-4ca0-9ff6-67b6606cf032" providerId="ADAL" clId="{0F3B737C-B38F-4BFD-AE1A-2BEDEB5132BD}" dt="2024-04-19T21:08:28.528" v="2800" actId="20577"/>
        <pc:sldMkLst>
          <pc:docMk/>
          <pc:sldMk cId="2984834529" sldId="2859"/>
        </pc:sldMkLst>
      </pc:sldChg>
      <pc:sldChg chg="modSp new mod ord chgLayout">
        <pc:chgData name="Beniston, Joshua - FPAC-NRCS, CA" userId="729a7325-1604-4ca0-9ff6-67b6606cf032" providerId="ADAL" clId="{0F3B737C-B38F-4BFD-AE1A-2BEDEB5132BD}" dt="2024-04-27T19:41:40.639" v="6665" actId="700"/>
        <pc:sldMkLst>
          <pc:docMk/>
          <pc:sldMk cId="1762511443" sldId="2860"/>
        </pc:sldMkLst>
      </pc:sldChg>
      <pc:sldChg chg="addSp delSp modSp new mod ord modAnim">
        <pc:chgData name="Beniston, Joshua - FPAC-NRCS, CA" userId="729a7325-1604-4ca0-9ff6-67b6606cf032" providerId="ADAL" clId="{0F3B737C-B38F-4BFD-AE1A-2BEDEB5132BD}" dt="2024-05-09T01:21:15.821" v="8172"/>
        <pc:sldMkLst>
          <pc:docMk/>
          <pc:sldMk cId="1040900584" sldId="2861"/>
        </pc:sldMkLst>
      </pc:sldChg>
      <pc:sldChg chg="modSp new mod">
        <pc:chgData name="Beniston, Joshua - FPAC-NRCS, CA" userId="729a7325-1604-4ca0-9ff6-67b6606cf032" providerId="ADAL" clId="{0F3B737C-B38F-4BFD-AE1A-2BEDEB5132BD}" dt="2024-04-27T20:01:51.059" v="7326" actId="255"/>
        <pc:sldMkLst>
          <pc:docMk/>
          <pc:sldMk cId="2332183776" sldId="2862"/>
        </pc:sldMkLst>
      </pc:sldChg>
      <pc:sldChg chg="addSp delSp modSp new mod modClrScheme chgLayout">
        <pc:chgData name="Beniston, Joshua - FPAC-NRCS, CA" userId="729a7325-1604-4ca0-9ff6-67b6606cf032" providerId="ADAL" clId="{0F3B737C-B38F-4BFD-AE1A-2BEDEB5132BD}" dt="2024-05-09T11:21:12.161" v="8353"/>
        <pc:sldMkLst>
          <pc:docMk/>
          <pc:sldMk cId="374733349" sldId="2863"/>
        </pc:sldMkLst>
      </pc:sldChg>
      <pc:sldChg chg="modSp new mod modAnim modNotesTx">
        <pc:chgData name="Beniston, Joshua - FPAC-NRCS, CA" userId="729a7325-1604-4ca0-9ff6-67b6606cf032" providerId="ADAL" clId="{0F3B737C-B38F-4BFD-AE1A-2BEDEB5132BD}" dt="2024-05-09T01:33:40.713" v="8233"/>
        <pc:sldMkLst>
          <pc:docMk/>
          <pc:sldMk cId="2211165885" sldId="2864"/>
        </pc:sldMkLst>
      </pc:sldChg>
      <pc:sldChg chg="addSp delSp modSp new mod modClrScheme chgLayout">
        <pc:chgData name="Beniston, Joshua - FPAC-NRCS, CA" userId="729a7325-1604-4ca0-9ff6-67b6606cf032" providerId="ADAL" clId="{0F3B737C-B38F-4BFD-AE1A-2BEDEB5132BD}" dt="2024-04-26T23:22:59.950" v="6282" actId="1076"/>
        <pc:sldMkLst>
          <pc:docMk/>
          <pc:sldMk cId="4035197201" sldId="2865"/>
        </pc:sldMkLst>
      </pc:sldChg>
      <pc:sldChg chg="addSp delSp modSp add mod ord">
        <pc:chgData name="Beniston, Joshua - FPAC-NRCS, CA" userId="729a7325-1604-4ca0-9ff6-67b6606cf032" providerId="ADAL" clId="{0F3B737C-B38F-4BFD-AE1A-2BEDEB5132BD}" dt="2024-04-22T21:35:56.564" v="4062"/>
        <pc:sldMkLst>
          <pc:docMk/>
          <pc:sldMk cId="1924835160" sldId="2866"/>
        </pc:sldMkLst>
      </pc:sldChg>
      <pc:sldChg chg="modSp new del mod">
        <pc:chgData name="Beniston, Joshua - FPAC-NRCS, CA" userId="729a7325-1604-4ca0-9ff6-67b6606cf032" providerId="ADAL" clId="{0F3B737C-B38F-4BFD-AE1A-2BEDEB5132BD}" dt="2024-04-27T19:43:48.027" v="6785" actId="47"/>
        <pc:sldMkLst>
          <pc:docMk/>
          <pc:sldMk cId="301615998" sldId="2867"/>
        </pc:sldMkLst>
      </pc:sldChg>
      <pc:sldChg chg="modSp new mod">
        <pc:chgData name="Beniston, Joshua - FPAC-NRCS, CA" userId="729a7325-1604-4ca0-9ff6-67b6606cf032" providerId="ADAL" clId="{0F3B737C-B38F-4BFD-AE1A-2BEDEB5132BD}" dt="2024-04-22T21:35:33.229" v="4059" actId="20577"/>
        <pc:sldMkLst>
          <pc:docMk/>
          <pc:sldMk cId="908403233" sldId="2868"/>
        </pc:sldMkLst>
      </pc:sldChg>
      <pc:sldChg chg="addSp delSp modSp new mod">
        <pc:chgData name="Beniston, Joshua - FPAC-NRCS, CA" userId="729a7325-1604-4ca0-9ff6-67b6606cf032" providerId="ADAL" clId="{0F3B737C-B38F-4BFD-AE1A-2BEDEB5132BD}" dt="2024-04-22T22:13:52.855" v="4118" actId="1076"/>
        <pc:sldMkLst>
          <pc:docMk/>
          <pc:sldMk cId="3892894498" sldId="2869"/>
        </pc:sldMkLst>
      </pc:sldChg>
      <pc:sldChg chg="addSp delSp modSp new mod">
        <pc:chgData name="Beniston, Joshua - FPAC-NRCS, CA" userId="729a7325-1604-4ca0-9ff6-67b6606cf032" providerId="ADAL" clId="{0F3B737C-B38F-4BFD-AE1A-2BEDEB5132BD}" dt="2024-04-27T19:44:43.107" v="6800" actId="1076"/>
        <pc:sldMkLst>
          <pc:docMk/>
          <pc:sldMk cId="3354296500" sldId="2870"/>
        </pc:sldMkLst>
      </pc:sldChg>
      <pc:sldChg chg="addSp delSp modSp add del mod">
        <pc:chgData name="Beniston, Joshua - FPAC-NRCS, CA" userId="729a7325-1604-4ca0-9ff6-67b6606cf032" providerId="ADAL" clId="{0F3B737C-B38F-4BFD-AE1A-2BEDEB5132BD}" dt="2024-04-29T15:12:48.038" v="7796" actId="47"/>
        <pc:sldMkLst>
          <pc:docMk/>
          <pc:sldMk cId="1961773554" sldId="2871"/>
        </pc:sldMkLst>
      </pc:sldChg>
      <pc:sldChg chg="modSp new mod ord">
        <pc:chgData name="Beniston, Joshua - FPAC-NRCS, CA" userId="729a7325-1604-4ca0-9ff6-67b6606cf032" providerId="ADAL" clId="{0F3B737C-B38F-4BFD-AE1A-2BEDEB5132BD}" dt="2024-04-27T20:06:33.229" v="7635"/>
        <pc:sldMkLst>
          <pc:docMk/>
          <pc:sldMk cId="2930705580" sldId="2872"/>
        </pc:sldMkLst>
      </pc:sldChg>
      <pc:sldChg chg="new ord">
        <pc:chgData name="Beniston, Joshua - FPAC-NRCS, CA" userId="729a7325-1604-4ca0-9ff6-67b6606cf032" providerId="ADAL" clId="{0F3B737C-B38F-4BFD-AE1A-2BEDEB5132BD}" dt="2024-05-09T11:09:42.238" v="8252"/>
        <pc:sldMkLst>
          <pc:docMk/>
          <pc:sldMk cId="1170735528" sldId="2873"/>
        </pc:sldMkLst>
      </pc:sldChg>
      <pc:sldChg chg="modSp mod">
        <pc:chgData name="Beniston, Joshua - FPAC-NRCS, CA" userId="729a7325-1604-4ca0-9ff6-67b6606cf032" providerId="ADAL" clId="{0F3B737C-B38F-4BFD-AE1A-2BEDEB5132BD}" dt="2024-04-26T23:38:30.552" v="6405" actId="14100"/>
        <pc:sldMkLst>
          <pc:docMk/>
          <pc:sldMk cId="3424348875" sldId="2874"/>
        </pc:sldMkLst>
      </pc:sldChg>
      <pc:sldChg chg="addSp modSp mod">
        <pc:chgData name="Beniston, Joshua - FPAC-NRCS, CA" userId="729a7325-1604-4ca0-9ff6-67b6606cf032" providerId="ADAL" clId="{0F3B737C-B38F-4BFD-AE1A-2BEDEB5132BD}" dt="2024-05-09T01:47:06.938" v="8246" actId="1076"/>
        <pc:sldMkLst>
          <pc:docMk/>
          <pc:sldMk cId="3005004165" sldId="2875"/>
        </pc:sldMkLst>
      </pc:sldChg>
      <pc:sldChg chg="addSp delSp modSp mod">
        <pc:chgData name="Beniston, Joshua - FPAC-NRCS, CA" userId="729a7325-1604-4ca0-9ff6-67b6606cf032" providerId="ADAL" clId="{0F3B737C-B38F-4BFD-AE1A-2BEDEB5132BD}" dt="2024-05-09T11:11:07.970" v="8302" actId="14100"/>
        <pc:sldMkLst>
          <pc:docMk/>
          <pc:sldMk cId="3193184712" sldId="2876"/>
        </pc:sldMkLst>
      </pc:sldChg>
      <pc:sldChg chg="modSp del mod">
        <pc:chgData name="Beniston, Joshua - FPAC-NRCS, CA" userId="729a7325-1604-4ca0-9ff6-67b6606cf032" providerId="ADAL" clId="{0F3B737C-B38F-4BFD-AE1A-2BEDEB5132BD}" dt="2024-05-09T11:11:11.680" v="8303" actId="47"/>
        <pc:sldMkLst>
          <pc:docMk/>
          <pc:sldMk cId="1907336630" sldId="2877"/>
        </pc:sldMkLst>
      </pc:sldChg>
      <pc:sldChg chg="addSp delSp modSp mod ord modClrScheme modAnim chgLayout">
        <pc:chgData name="Beniston, Joshua - FPAC-NRCS, CA" userId="729a7325-1604-4ca0-9ff6-67b6606cf032" providerId="ADAL" clId="{0F3B737C-B38F-4BFD-AE1A-2BEDEB5132BD}" dt="2024-05-09T12:00:33.159" v="8363"/>
        <pc:sldMkLst>
          <pc:docMk/>
          <pc:sldMk cId="2387040147" sldId="2878"/>
        </pc:sldMkLst>
      </pc:sldChg>
      <pc:sldChg chg="addSp delSp modSp mod ord modClrScheme modAnim chgLayout">
        <pc:chgData name="Beniston, Joshua - FPAC-NRCS, CA" userId="729a7325-1604-4ca0-9ff6-67b6606cf032" providerId="ADAL" clId="{0F3B737C-B38F-4BFD-AE1A-2BEDEB5132BD}" dt="2024-05-09T12:00:51.636" v="8365"/>
        <pc:sldMkLst>
          <pc:docMk/>
          <pc:sldMk cId="2803359258" sldId="2879"/>
        </pc:sldMkLst>
      </pc:sldChg>
      <pc:sldChg chg="addSp delSp modSp mod">
        <pc:chgData name="Beniston, Joshua - FPAC-NRCS, CA" userId="729a7325-1604-4ca0-9ff6-67b6606cf032" providerId="ADAL" clId="{0F3B737C-B38F-4BFD-AE1A-2BEDEB5132BD}" dt="2024-04-26T23:35:38.991" v="6392" actId="14861"/>
        <pc:sldMkLst>
          <pc:docMk/>
          <pc:sldMk cId="3612638673" sldId="2880"/>
        </pc:sldMkLst>
      </pc:sldChg>
      <pc:sldChg chg="addSp modSp mod modAnim">
        <pc:chgData name="Beniston, Joshua - FPAC-NRCS, CA" userId="729a7325-1604-4ca0-9ff6-67b6606cf032" providerId="ADAL" clId="{0F3B737C-B38F-4BFD-AE1A-2BEDEB5132BD}" dt="2024-05-09T01:35:46.924" v="8235"/>
        <pc:sldMkLst>
          <pc:docMk/>
          <pc:sldMk cId="3525004629" sldId="2881"/>
        </pc:sldMkLst>
      </pc:sldChg>
      <pc:sldChg chg="addSp delSp modSp mod ord modNotesTx">
        <pc:chgData name="Beniston, Joshua - FPAC-NRCS, CA" userId="729a7325-1604-4ca0-9ff6-67b6606cf032" providerId="ADAL" clId="{0F3B737C-B38F-4BFD-AE1A-2BEDEB5132BD}" dt="2024-04-30T23:39:37.136" v="8166" actId="14100"/>
        <pc:sldMkLst>
          <pc:docMk/>
          <pc:sldMk cId="456740166" sldId="2882"/>
        </pc:sldMkLst>
      </pc:sldChg>
      <pc:sldChg chg="addSp delSp modSp mod ord modClrScheme modAnim chgLayout">
        <pc:chgData name="Beniston, Joshua - FPAC-NRCS, CA" userId="729a7325-1604-4ca0-9ff6-67b6606cf032" providerId="ADAL" clId="{0F3B737C-B38F-4BFD-AE1A-2BEDEB5132BD}" dt="2024-04-26T23:15:46.606" v="6264"/>
        <pc:sldMkLst>
          <pc:docMk/>
          <pc:sldMk cId="1258978803" sldId="2883"/>
        </pc:sldMkLst>
      </pc:sldChg>
      <pc:sldChg chg="modSp mod ord">
        <pc:chgData name="Beniston, Joshua - FPAC-NRCS, CA" userId="729a7325-1604-4ca0-9ff6-67b6606cf032" providerId="ADAL" clId="{0F3B737C-B38F-4BFD-AE1A-2BEDEB5132BD}" dt="2024-05-09T12:00:51.636" v="8365"/>
        <pc:sldMkLst>
          <pc:docMk/>
          <pc:sldMk cId="2852646523" sldId="2884"/>
        </pc:sldMkLst>
      </pc:sldChg>
      <pc:sldChg chg="ord modNotesTx">
        <pc:chgData name="Beniston, Joshua - FPAC-NRCS, CA" userId="729a7325-1604-4ca0-9ff6-67b6606cf032" providerId="ADAL" clId="{0F3B737C-B38F-4BFD-AE1A-2BEDEB5132BD}" dt="2024-05-09T12:00:51.636" v="8365"/>
        <pc:sldMkLst>
          <pc:docMk/>
          <pc:sldMk cId="3295312976" sldId="2885"/>
        </pc:sldMkLst>
      </pc:sldChg>
      <pc:sldChg chg="addSp delSp modSp new mod">
        <pc:chgData name="Beniston, Joshua - FPAC-NRCS, CA" userId="729a7325-1604-4ca0-9ff6-67b6606cf032" providerId="ADAL" clId="{0F3B737C-B38F-4BFD-AE1A-2BEDEB5132BD}" dt="2024-04-26T23:23:20.231" v="6283" actId="14861"/>
        <pc:sldMkLst>
          <pc:docMk/>
          <pc:sldMk cId="4060761306" sldId="2886"/>
        </pc:sldMkLst>
      </pc:sldChg>
      <pc:sldChg chg="modSp new add del mod">
        <pc:chgData name="Beniston, Joshua - FPAC-NRCS, CA" userId="729a7325-1604-4ca0-9ff6-67b6606cf032" providerId="ADAL" clId="{0F3B737C-B38F-4BFD-AE1A-2BEDEB5132BD}" dt="2024-05-09T11:10:14.267" v="8296" actId="47"/>
        <pc:sldMkLst>
          <pc:docMk/>
          <pc:sldMk cId="629857216" sldId="2887"/>
        </pc:sldMkLst>
      </pc:sldChg>
      <pc:sldChg chg="addSp delSp modSp new mod modAnim">
        <pc:chgData name="Beniston, Joshua - FPAC-NRCS, CA" userId="729a7325-1604-4ca0-9ff6-67b6606cf032" providerId="ADAL" clId="{0F3B737C-B38F-4BFD-AE1A-2BEDEB5132BD}" dt="2024-05-09T01:26:03.274" v="8175"/>
        <pc:sldMkLst>
          <pc:docMk/>
          <pc:sldMk cId="2073321444" sldId="2888"/>
        </pc:sldMkLst>
      </pc:sldChg>
      <pc:sldChg chg="addSp delSp modSp new del mod">
        <pc:chgData name="Beniston, Joshua - FPAC-NRCS, CA" userId="729a7325-1604-4ca0-9ff6-67b6606cf032" providerId="ADAL" clId="{0F3B737C-B38F-4BFD-AE1A-2BEDEB5132BD}" dt="2024-04-24T17:06:27.254" v="5108" actId="680"/>
        <pc:sldMkLst>
          <pc:docMk/>
          <pc:sldMk cId="3937562807" sldId="2888"/>
        </pc:sldMkLst>
      </pc:sldChg>
      <pc:sldChg chg="addSp delSp modSp new mod ord modAnim">
        <pc:chgData name="Beniston, Joshua - FPAC-NRCS, CA" userId="729a7325-1604-4ca0-9ff6-67b6606cf032" providerId="ADAL" clId="{0F3B737C-B38F-4BFD-AE1A-2BEDEB5132BD}" dt="2024-05-09T12:00:33.159" v="8363"/>
        <pc:sldMkLst>
          <pc:docMk/>
          <pc:sldMk cId="1653482044" sldId="2889"/>
        </pc:sldMkLst>
      </pc:sldChg>
      <pc:sldChg chg="modSp add mod ord modAnim">
        <pc:chgData name="Beniston, Joshua - FPAC-NRCS, CA" userId="729a7325-1604-4ca0-9ff6-67b6606cf032" providerId="ADAL" clId="{0F3B737C-B38F-4BFD-AE1A-2BEDEB5132BD}" dt="2024-05-09T12:00:33.159" v="8363"/>
        <pc:sldMkLst>
          <pc:docMk/>
          <pc:sldMk cId="1769020623" sldId="2890"/>
        </pc:sldMkLst>
      </pc:sldChg>
      <pc:sldChg chg="addSp delSp modSp add ord modAnim">
        <pc:chgData name="Beniston, Joshua - FPAC-NRCS, CA" userId="729a7325-1604-4ca0-9ff6-67b6606cf032" providerId="ADAL" clId="{0F3B737C-B38F-4BFD-AE1A-2BEDEB5132BD}" dt="2024-04-26T23:15:41.642" v="6263"/>
        <pc:sldMkLst>
          <pc:docMk/>
          <pc:sldMk cId="3536478628" sldId="2891"/>
        </pc:sldMkLst>
      </pc:sldChg>
      <pc:sldChg chg="addSp delSp modSp new mod">
        <pc:chgData name="Beniston, Joshua - FPAC-NRCS, CA" userId="729a7325-1604-4ca0-9ff6-67b6606cf032" providerId="ADAL" clId="{0F3B737C-B38F-4BFD-AE1A-2BEDEB5132BD}" dt="2024-04-26T23:26:59.599" v="6293" actId="1076"/>
        <pc:sldMkLst>
          <pc:docMk/>
          <pc:sldMk cId="547666573" sldId="2892"/>
        </pc:sldMkLst>
      </pc:sldChg>
      <pc:sldChg chg="addSp delSp modSp new mod">
        <pc:chgData name="Beniston, Joshua - FPAC-NRCS, CA" userId="729a7325-1604-4ca0-9ff6-67b6606cf032" providerId="ADAL" clId="{0F3B737C-B38F-4BFD-AE1A-2BEDEB5132BD}" dt="2024-04-26T23:23:57.113" v="6289" actId="14861"/>
        <pc:sldMkLst>
          <pc:docMk/>
          <pc:sldMk cId="2203051873" sldId="2893"/>
        </pc:sldMkLst>
      </pc:sldChg>
      <pc:sldChg chg="addSp delSp modSp new mod">
        <pc:chgData name="Beniston, Joshua - FPAC-NRCS, CA" userId="729a7325-1604-4ca0-9ff6-67b6606cf032" providerId="ADAL" clId="{0F3B737C-B38F-4BFD-AE1A-2BEDEB5132BD}" dt="2024-04-27T19:57:20.532" v="7247" actId="14100"/>
        <pc:sldMkLst>
          <pc:docMk/>
          <pc:sldMk cId="3782821414" sldId="2894"/>
        </pc:sldMkLst>
      </pc:sldChg>
      <pc:sldChg chg="addSp delSp modSp new mod modClrScheme chgLayout">
        <pc:chgData name="Beniston, Joshua - FPAC-NRCS, CA" userId="729a7325-1604-4ca0-9ff6-67b6606cf032" providerId="ADAL" clId="{0F3B737C-B38F-4BFD-AE1A-2BEDEB5132BD}" dt="2024-04-26T23:24:30.079" v="6292" actId="1076"/>
        <pc:sldMkLst>
          <pc:docMk/>
          <pc:sldMk cId="758217388" sldId="2895"/>
        </pc:sldMkLst>
      </pc:sldChg>
      <pc:sldChg chg="addSp delSp modSp new mod">
        <pc:chgData name="Beniston, Joshua - FPAC-NRCS, CA" userId="729a7325-1604-4ca0-9ff6-67b6606cf032" providerId="ADAL" clId="{0F3B737C-B38F-4BFD-AE1A-2BEDEB5132BD}" dt="2024-04-27T19:57:35.661" v="7248" actId="14861"/>
        <pc:sldMkLst>
          <pc:docMk/>
          <pc:sldMk cId="1904350958" sldId="2896"/>
        </pc:sldMkLst>
      </pc:sldChg>
      <pc:sldChg chg="addSp modSp new mod">
        <pc:chgData name="Beniston, Joshua - FPAC-NRCS, CA" userId="729a7325-1604-4ca0-9ff6-67b6606cf032" providerId="ADAL" clId="{0F3B737C-B38F-4BFD-AE1A-2BEDEB5132BD}" dt="2024-04-27T00:10:23.275" v="6428"/>
        <pc:sldMkLst>
          <pc:docMk/>
          <pc:sldMk cId="3034173706" sldId="2897"/>
        </pc:sldMkLst>
      </pc:sldChg>
      <pc:sldChg chg="new del">
        <pc:chgData name="Beniston, Joshua - FPAC-NRCS, CA" userId="729a7325-1604-4ca0-9ff6-67b6606cf032" providerId="ADAL" clId="{0F3B737C-B38F-4BFD-AE1A-2BEDEB5132BD}" dt="2024-04-27T00:07:44.607" v="6410" actId="47"/>
        <pc:sldMkLst>
          <pc:docMk/>
          <pc:sldMk cId="3324771623" sldId="2897"/>
        </pc:sldMkLst>
      </pc:sldChg>
      <pc:sldChg chg="addSp delSp modSp add mod ord">
        <pc:chgData name="Beniston, Joshua - FPAC-NRCS, CA" userId="729a7325-1604-4ca0-9ff6-67b6606cf032" providerId="ADAL" clId="{0F3B737C-B38F-4BFD-AE1A-2BEDEB5132BD}" dt="2024-05-09T01:19:39.858" v="8168"/>
        <pc:sldMkLst>
          <pc:docMk/>
          <pc:sldMk cId="4131633134" sldId="2898"/>
        </pc:sldMkLst>
      </pc:sldChg>
      <pc:sldChg chg="addSp delSp modSp add mod">
        <pc:chgData name="Beniston, Joshua - FPAC-NRCS, CA" userId="729a7325-1604-4ca0-9ff6-67b6606cf032" providerId="ADAL" clId="{0F3B737C-B38F-4BFD-AE1A-2BEDEB5132BD}" dt="2024-05-09T01:19:48.777" v="8169"/>
        <pc:sldMkLst>
          <pc:docMk/>
          <pc:sldMk cId="1955007408" sldId="2899"/>
        </pc:sldMkLst>
      </pc:sldChg>
      <pc:sldChg chg="addSp delSp modSp add mod ord">
        <pc:chgData name="Beniston, Joshua - FPAC-NRCS, CA" userId="729a7325-1604-4ca0-9ff6-67b6606cf032" providerId="ADAL" clId="{0F3B737C-B38F-4BFD-AE1A-2BEDEB5132BD}" dt="2024-05-09T01:19:21.814" v="8167"/>
        <pc:sldMkLst>
          <pc:docMk/>
          <pc:sldMk cId="888542629" sldId="2900"/>
        </pc:sldMkLst>
      </pc:sldChg>
      <pc:sldChg chg="del">
        <pc:chgData name="Beniston, Joshua - FPAC-NRCS, CA" userId="729a7325-1604-4ca0-9ff6-67b6606cf032" providerId="ADAL" clId="{0F3B737C-B38F-4BFD-AE1A-2BEDEB5132BD}" dt="2024-04-27T00:16:34.598" v="6541" actId="47"/>
        <pc:sldMkLst>
          <pc:docMk/>
          <pc:sldMk cId="1412249671" sldId="2900"/>
        </pc:sldMkLst>
      </pc:sldChg>
      <pc:sldChg chg="addSp modSp new mod">
        <pc:chgData name="Beniston, Joshua - FPAC-NRCS, CA" userId="729a7325-1604-4ca0-9ff6-67b6606cf032" providerId="ADAL" clId="{0F3B737C-B38F-4BFD-AE1A-2BEDEB5132BD}" dt="2024-04-27T00:33:19.692" v="6616" actId="255"/>
        <pc:sldMkLst>
          <pc:docMk/>
          <pc:sldMk cId="2727146349" sldId="2901"/>
        </pc:sldMkLst>
      </pc:sldChg>
      <pc:sldChg chg="addSp delSp modSp new mod modClrScheme chgLayout">
        <pc:chgData name="Beniston, Joshua - FPAC-NRCS, CA" userId="729a7325-1604-4ca0-9ff6-67b6606cf032" providerId="ADAL" clId="{0F3B737C-B38F-4BFD-AE1A-2BEDEB5132BD}" dt="2024-05-09T01:28:02.677" v="8180" actId="700"/>
        <pc:sldMkLst>
          <pc:docMk/>
          <pc:sldMk cId="2820236327" sldId="2902"/>
        </pc:sldMkLst>
      </pc:sldChg>
      <pc:sldChg chg="addSp delSp modSp add mod ord modAnim modNotesTx">
        <pc:chgData name="Beniston, Joshua - FPAC-NRCS, CA" userId="729a7325-1604-4ca0-9ff6-67b6606cf032" providerId="ADAL" clId="{0F3B737C-B38F-4BFD-AE1A-2BEDEB5132BD}" dt="2024-05-09T01:30:09.574" v="8188"/>
        <pc:sldMkLst>
          <pc:docMk/>
          <pc:sldMk cId="3589079242" sldId="2903"/>
        </pc:sldMkLst>
      </pc:sldChg>
      <pc:sldChg chg="addSp delSp modSp add mod">
        <pc:chgData name="Beniston, Joshua - FPAC-NRCS, CA" userId="729a7325-1604-4ca0-9ff6-67b6606cf032" providerId="ADAL" clId="{0F3B737C-B38F-4BFD-AE1A-2BEDEB5132BD}" dt="2024-04-27T20:09:32.532" v="7676" actId="14861"/>
        <pc:sldMkLst>
          <pc:docMk/>
          <pc:sldMk cId="4269694221" sldId="2904"/>
        </pc:sldMkLst>
      </pc:sldChg>
      <pc:sldChg chg="modSp new del mod ord modShow">
        <pc:chgData name="Beniston, Joshua - FPAC-NRCS, CA" userId="729a7325-1604-4ca0-9ff6-67b6606cf032" providerId="ADAL" clId="{0F3B737C-B38F-4BFD-AE1A-2BEDEB5132BD}" dt="2024-05-09T11:06:36.837" v="8250" actId="47"/>
        <pc:sldMkLst>
          <pc:docMk/>
          <pc:sldMk cId="1280097050" sldId="2905"/>
        </pc:sldMkLst>
      </pc:sldChg>
      <pc:sldChg chg="new mod modShow">
        <pc:chgData name="Beniston, Joshua - FPAC-NRCS, CA" userId="729a7325-1604-4ca0-9ff6-67b6606cf032" providerId="ADAL" clId="{0F3B737C-B38F-4BFD-AE1A-2BEDEB5132BD}" dt="2024-04-29T03:13:08.252" v="7795" actId="729"/>
        <pc:sldMkLst>
          <pc:docMk/>
          <pc:sldMk cId="226151917" sldId="2906"/>
        </pc:sldMkLst>
      </pc:sldChg>
      <pc:sldChg chg="modSp new mod">
        <pc:chgData name="Beniston, Joshua - FPAC-NRCS, CA" userId="729a7325-1604-4ca0-9ff6-67b6606cf032" providerId="ADAL" clId="{0F3B737C-B38F-4BFD-AE1A-2BEDEB5132BD}" dt="2024-04-27T20:04:36.755" v="7454" actId="20577"/>
        <pc:sldMkLst>
          <pc:docMk/>
          <pc:sldMk cId="2350139812" sldId="2907"/>
        </pc:sldMkLst>
      </pc:sldChg>
      <pc:sldChg chg="modSp new del mod">
        <pc:chgData name="Beniston, Joshua - FPAC-NRCS, CA" userId="729a7325-1604-4ca0-9ff6-67b6606cf032" providerId="ADAL" clId="{0F3B737C-B38F-4BFD-AE1A-2BEDEB5132BD}" dt="2024-04-27T20:06:22.606" v="7633" actId="47"/>
        <pc:sldMkLst>
          <pc:docMk/>
          <pc:sldMk cId="2116213630" sldId="2908"/>
        </pc:sldMkLst>
      </pc:sldChg>
      <pc:sldChg chg="addSp modSp new mod modAnim">
        <pc:chgData name="Beniston, Joshua - FPAC-NRCS, CA" userId="729a7325-1604-4ca0-9ff6-67b6606cf032" providerId="ADAL" clId="{0F3B737C-B38F-4BFD-AE1A-2BEDEB5132BD}" dt="2024-05-09T01:30:22.356" v="8191"/>
        <pc:sldMkLst>
          <pc:docMk/>
          <pc:sldMk cId="3189127334" sldId="2908"/>
        </pc:sldMkLst>
      </pc:sldChg>
      <pc:sldChg chg="addSp modSp new mod modAnim">
        <pc:chgData name="Beniston, Joshua - FPAC-NRCS, CA" userId="729a7325-1604-4ca0-9ff6-67b6606cf032" providerId="ADAL" clId="{0F3B737C-B38F-4BFD-AE1A-2BEDEB5132BD}" dt="2024-05-09T01:31:48.210" v="8223"/>
        <pc:sldMkLst>
          <pc:docMk/>
          <pc:sldMk cId="2609866282" sldId="2909"/>
        </pc:sldMkLst>
      </pc:sldChg>
      <pc:sldChg chg="addSp modSp new mod modAnim">
        <pc:chgData name="Beniston, Joshua - FPAC-NRCS, CA" userId="729a7325-1604-4ca0-9ff6-67b6606cf032" providerId="ADAL" clId="{0F3B737C-B38F-4BFD-AE1A-2BEDEB5132BD}" dt="2024-05-09T01:33:08.847" v="8225"/>
        <pc:sldMkLst>
          <pc:docMk/>
          <pc:sldMk cId="356171558" sldId="2910"/>
        </pc:sldMkLst>
      </pc:sldChg>
      <pc:sldChg chg="addSp delSp modSp add mod modClrScheme chgLayout modNotesTx">
        <pc:chgData name="Beniston, Joshua - FPAC-NRCS, CA" userId="729a7325-1604-4ca0-9ff6-67b6606cf032" providerId="ADAL" clId="{0F3B737C-B38F-4BFD-AE1A-2BEDEB5132BD}" dt="2024-05-09T11:21:00.574" v="8352"/>
        <pc:sldMkLst>
          <pc:docMk/>
          <pc:sldMk cId="2172461448" sldId="2911"/>
        </pc:sldMkLst>
      </pc:sldChg>
      <pc:sldChg chg="addSp delSp modSp new mod modClrScheme chgLayout">
        <pc:chgData name="Beniston, Joshua - FPAC-NRCS, CA" userId="729a7325-1604-4ca0-9ff6-67b6606cf032" providerId="ADAL" clId="{0F3B737C-B38F-4BFD-AE1A-2BEDEB5132BD}" dt="2024-05-09T01:37:55.856" v="8242" actId="1076"/>
        <pc:sldMkLst>
          <pc:docMk/>
          <pc:sldMk cId="1472178493" sldId="2912"/>
        </pc:sldMkLst>
      </pc:sldChg>
      <pc:sldChg chg="addSp delSp modSp new mod">
        <pc:chgData name="Beniston, Joshua - FPAC-NRCS, CA" userId="729a7325-1604-4ca0-9ff6-67b6606cf032" providerId="ADAL" clId="{0F3B737C-B38F-4BFD-AE1A-2BEDEB5132BD}" dt="2024-05-09T11:59:52.633" v="8359" actId="14861"/>
        <pc:sldMkLst>
          <pc:docMk/>
          <pc:sldMk cId="4234681000" sldId="2913"/>
        </pc:sldMkLst>
      </pc:sldChg>
      <pc:sldMasterChg chg="delSldLayout">
        <pc:chgData name="Beniston, Joshua - FPAC-NRCS, CA" userId="729a7325-1604-4ca0-9ff6-67b6606cf032" providerId="ADAL" clId="{0F3B737C-B38F-4BFD-AE1A-2BEDEB5132BD}" dt="2024-04-27T00:16:34.598" v="6541" actId="47"/>
        <pc:sldMasterMkLst>
          <pc:docMk/>
          <pc:sldMasterMk cId="569656255" sldId="2147483662"/>
        </pc:sldMasterMkLst>
        <pc:sldLayoutChg chg="del">
          <pc:chgData name="Beniston, Joshua - FPAC-NRCS, CA" userId="729a7325-1604-4ca0-9ff6-67b6606cf032" providerId="ADAL" clId="{0F3B737C-B38F-4BFD-AE1A-2BEDEB5132BD}" dt="2024-04-27T00:16:34.598" v="6541" actId="47"/>
          <pc:sldLayoutMkLst>
            <pc:docMk/>
            <pc:sldMasterMk cId="569656255" sldId="2147483662"/>
            <pc:sldLayoutMk cId="993855714" sldId="2147483724"/>
          </pc:sldLayoutMkLst>
        </pc:sldLayoutChg>
        <pc:sldLayoutChg chg="del">
          <pc:chgData name="Beniston, Joshua - FPAC-NRCS, CA" userId="729a7325-1604-4ca0-9ff6-67b6606cf032" providerId="ADAL" clId="{0F3B737C-B38F-4BFD-AE1A-2BEDEB5132BD}" dt="2024-04-27T00:16:10.038" v="6540" actId="47"/>
          <pc:sldLayoutMkLst>
            <pc:docMk/>
            <pc:sldMasterMk cId="569656255" sldId="2147483662"/>
            <pc:sldLayoutMk cId="1234232034" sldId="2147483727"/>
          </pc:sldLayoutMkLst>
        </pc:sldLayoutChg>
      </pc:sldMasterChg>
      <pc:sldMasterChg chg="delSldLayout">
        <pc:chgData name="Beniston, Joshua - FPAC-NRCS, CA" userId="729a7325-1604-4ca0-9ff6-67b6606cf032" providerId="ADAL" clId="{0F3B737C-B38F-4BFD-AE1A-2BEDEB5132BD}" dt="2024-05-09T11:06:36.837" v="8250" actId="47"/>
        <pc:sldMasterMkLst>
          <pc:docMk/>
          <pc:sldMasterMk cId="328656255" sldId="2147483706"/>
        </pc:sldMasterMkLst>
        <pc:sldLayoutChg chg="del">
          <pc:chgData name="Beniston, Joshua - FPAC-NRCS, CA" userId="729a7325-1604-4ca0-9ff6-67b6606cf032" providerId="ADAL" clId="{0F3B737C-B38F-4BFD-AE1A-2BEDEB5132BD}" dt="2024-04-26T22:26:39.181" v="5125" actId="47"/>
          <pc:sldLayoutMkLst>
            <pc:docMk/>
            <pc:sldMasterMk cId="328656255" sldId="2147483706"/>
            <pc:sldLayoutMk cId="539789574" sldId="2147483726"/>
          </pc:sldLayoutMkLst>
        </pc:sldLayoutChg>
        <pc:sldLayoutChg chg="del">
          <pc:chgData name="Beniston, Joshua - FPAC-NRCS, CA" userId="729a7325-1604-4ca0-9ff6-67b6606cf032" providerId="ADAL" clId="{0F3B737C-B38F-4BFD-AE1A-2BEDEB5132BD}" dt="2024-05-09T11:06:36.837" v="8250" actId="47"/>
          <pc:sldLayoutMkLst>
            <pc:docMk/>
            <pc:sldMasterMk cId="328656255" sldId="2147483706"/>
            <pc:sldLayoutMk cId="1542714458" sldId="2147483726"/>
          </pc:sldLayoutMkLst>
        </pc:sldLayoutChg>
        <pc:sldLayoutChg chg="del">
          <pc:chgData name="Beniston, Joshua - FPAC-NRCS, CA" userId="729a7325-1604-4ca0-9ff6-67b6606cf032" providerId="ADAL" clId="{0F3B737C-B38F-4BFD-AE1A-2BEDEB5132BD}" dt="2024-04-27T20:06:55.766" v="7648" actId="47"/>
          <pc:sldLayoutMkLst>
            <pc:docMk/>
            <pc:sldMasterMk cId="328656255" sldId="2147483706"/>
            <pc:sldLayoutMk cId="3843374251" sldId="2147483726"/>
          </pc:sldLayoutMkLst>
        </pc:sldLayoutChg>
        <pc:sldLayoutChg chg="del">
          <pc:chgData name="Beniston, Joshua - FPAC-NRCS, CA" userId="729a7325-1604-4ca0-9ff6-67b6606cf032" providerId="ADAL" clId="{0F3B737C-B38F-4BFD-AE1A-2BEDEB5132BD}" dt="2024-04-27T20:13:15.477" v="7729" actId="47"/>
          <pc:sldLayoutMkLst>
            <pc:docMk/>
            <pc:sldMasterMk cId="328656255" sldId="2147483706"/>
            <pc:sldLayoutMk cId="1141596964" sldId="2147483727"/>
          </pc:sldLayoutMkLst>
        </pc:sldLayoutChg>
      </pc:sldMaster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c:style val="2"/>
  <c:chart>
    <c:autoTitleDeleted val="1"/>
    <c:plotArea>
      <c:layout>
        <c:manualLayout>
          <c:layoutTarget val="inner"/>
          <c:xMode val="edge"/>
          <c:yMode val="edge"/>
          <c:x val="0.119181"/>
          <c:y val="8.7674100000000005E-2"/>
          <c:w val="0.87581900000000001"/>
          <c:h val="0.829349"/>
        </c:manualLayout>
      </c:layout>
      <c:barChart>
        <c:barDir val="col"/>
        <c:grouping val="clustered"/>
        <c:varyColors val="0"/>
        <c:ser>
          <c:idx val="0"/>
          <c:order val="0"/>
          <c:tx>
            <c:strRef>
              <c:f>Sheet1!$A$2</c:f>
              <c:strCache>
                <c:ptCount val="1"/>
                <c:pt idx="0">
                  <c:v>Untitled 1</c:v>
                </c:pt>
              </c:strCache>
            </c:strRef>
          </c:tx>
          <c:spPr>
            <a:solidFill>
              <a:srgbClr val="38571A"/>
            </a:solidFill>
            <a:ln w="12700" cap="flat">
              <a:noFill/>
              <a:miter lim="400000"/>
            </a:ln>
            <a:effectLst/>
          </c:spPr>
          <c:invertIfNegative val="0"/>
          <c:errBars>
            <c:errBarType val="plus"/>
            <c:errValType val="fixedVal"/>
            <c:noEndCap val="0"/>
            <c:val val="0.25"/>
            <c:spPr>
              <a:noFill/>
              <a:ln w="12700" cap="flat">
                <a:solidFill>
                  <a:srgbClr val="000000"/>
                </a:solidFill>
                <a:prstDash val="solid"/>
                <a:miter lim="400000"/>
              </a:ln>
              <a:effectLst/>
            </c:spPr>
          </c:errBars>
          <c:cat>
            <c:strRef>
              <c:f>Sheet1!$B$1:$E$1</c:f>
              <c:strCache>
                <c:ptCount val="4"/>
                <c:pt idx="0">
                  <c:v>CNT</c:v>
                </c:pt>
                <c:pt idx="1">
                  <c:v>CMP</c:v>
                </c:pt>
                <c:pt idx="2">
                  <c:v>CMP+B</c:v>
                </c:pt>
                <c:pt idx="3">
                  <c:v>CMP+ICC</c:v>
                </c:pt>
              </c:strCache>
            </c:strRef>
          </c:cat>
          <c:val>
            <c:numRef>
              <c:f>Sheet1!$B$2:$E$2</c:f>
              <c:numCache>
                <c:formatCode>General</c:formatCode>
                <c:ptCount val="4"/>
                <c:pt idx="0">
                  <c:v>0.6</c:v>
                </c:pt>
                <c:pt idx="1">
                  <c:v>1.1100000000000001</c:v>
                </c:pt>
                <c:pt idx="2">
                  <c:v>0.93</c:v>
                </c:pt>
                <c:pt idx="3">
                  <c:v>1.43</c:v>
                </c:pt>
              </c:numCache>
            </c:numRef>
          </c:val>
          <c:extLst>
            <c:ext xmlns:c16="http://schemas.microsoft.com/office/drawing/2014/chart" uri="{C3380CC4-5D6E-409C-BE32-E72D297353CC}">
              <c16:uniqueId val="{00000000-0008-EC4B-BD99-4025CD697E1C}"/>
            </c:ext>
          </c:extLst>
        </c:ser>
        <c:dLbls>
          <c:showLegendKey val="0"/>
          <c:showVal val="0"/>
          <c:showCatName val="0"/>
          <c:showSerName val="0"/>
          <c:showPercent val="0"/>
          <c:showBubbleSize val="0"/>
        </c:dLbls>
        <c:gapWidth val="100"/>
        <c:overlap val="-10"/>
        <c:axId val="2094734552"/>
        <c:axId val="2094734553"/>
      </c:barChart>
      <c:catAx>
        <c:axId val="2094734552"/>
        <c:scaling>
          <c:orientation val="minMax"/>
        </c:scaling>
        <c:delete val="0"/>
        <c:axPos val="b"/>
        <c:numFmt formatCode="General" sourceLinked="0"/>
        <c:majorTickMark val="none"/>
        <c:minorTickMark val="none"/>
        <c:tickLblPos val="low"/>
        <c:spPr>
          <a:ln w="12700" cap="flat">
            <a:solidFill>
              <a:srgbClr val="000000"/>
            </a:solidFill>
            <a:prstDash val="solid"/>
            <a:miter lim="400000"/>
          </a:ln>
        </c:spPr>
        <c:txPr>
          <a:bodyPr rot="0"/>
          <a:lstStyle/>
          <a:p>
            <a:pPr>
              <a:defRPr sz="1200" b="1" i="0" u="none" strike="noStrike">
                <a:solidFill>
                  <a:srgbClr val="000000"/>
                </a:solidFill>
                <a:latin typeface="Arial"/>
              </a:defRPr>
            </a:pPr>
            <a:endParaRPr lang="en-US"/>
          </a:p>
        </c:txPr>
        <c:crossAx val="2094734553"/>
        <c:crosses val="autoZero"/>
        <c:auto val="1"/>
        <c:lblAlgn val="ctr"/>
        <c:lblOffset val="100"/>
        <c:noMultiLvlLbl val="1"/>
      </c:catAx>
      <c:valAx>
        <c:axId val="2094734553"/>
        <c:scaling>
          <c:orientation val="minMax"/>
          <c:max val="2"/>
          <c:min val="0"/>
        </c:scaling>
        <c:delete val="0"/>
        <c:axPos val="l"/>
        <c:majorGridlines>
          <c:spPr>
            <a:ln w="12700" cap="flat">
              <a:solidFill>
                <a:srgbClr val="B8B8B8"/>
              </a:solidFill>
              <a:prstDash val="solid"/>
              <a:miter lim="400000"/>
            </a:ln>
          </c:spPr>
        </c:majorGridlines>
        <c:numFmt formatCode="0.0" sourceLinked="0"/>
        <c:majorTickMark val="none"/>
        <c:minorTickMark val="none"/>
        <c:tickLblPos val="nextTo"/>
        <c:spPr>
          <a:ln w="12700" cap="flat">
            <a:noFill/>
            <a:prstDash val="solid"/>
            <a:miter lim="400000"/>
          </a:ln>
        </c:spPr>
        <c:txPr>
          <a:bodyPr rot="0"/>
          <a:lstStyle/>
          <a:p>
            <a:pPr>
              <a:defRPr sz="2400" b="0" i="0" u="none" strike="noStrike">
                <a:solidFill>
                  <a:srgbClr val="000000"/>
                </a:solidFill>
                <a:latin typeface="Arial"/>
              </a:defRPr>
            </a:pPr>
            <a:endParaRPr lang="en-US"/>
          </a:p>
        </c:txPr>
        <c:crossAx val="2094734552"/>
        <c:crosses val="autoZero"/>
        <c:crossBetween val="between"/>
        <c:majorUnit val="0.5"/>
        <c:minorUnit val="0.25"/>
      </c:valAx>
      <c:spPr>
        <a:solidFill>
          <a:srgbClr val="FFFFFF"/>
        </a:solid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c:style val="2"/>
  <c:chart>
    <c:autoTitleDeleted val="1"/>
    <c:plotArea>
      <c:layout>
        <c:manualLayout>
          <c:layoutTarget val="inner"/>
          <c:xMode val="edge"/>
          <c:yMode val="edge"/>
          <c:x val="6.1196399999999998E-2"/>
          <c:y val="8.7674100000000005E-2"/>
          <c:w val="0.93380399999999997"/>
          <c:h val="0.829349"/>
        </c:manualLayout>
      </c:layout>
      <c:barChart>
        <c:barDir val="col"/>
        <c:grouping val="clustered"/>
        <c:varyColors val="0"/>
        <c:ser>
          <c:idx val="0"/>
          <c:order val="0"/>
          <c:tx>
            <c:strRef>
              <c:f>Sheet1!$A$2</c:f>
              <c:strCache>
                <c:ptCount val="1"/>
                <c:pt idx="0">
                  <c:v>Untitled 1</c:v>
                </c:pt>
              </c:strCache>
            </c:strRef>
          </c:tx>
          <c:spPr>
            <a:solidFill>
              <a:srgbClr val="96D35F"/>
            </a:solidFill>
            <a:ln w="12700" cap="flat">
              <a:noFill/>
              <a:miter lim="400000"/>
            </a:ln>
            <a:effectLst/>
          </c:spPr>
          <c:invertIfNegative val="0"/>
          <c:errBars>
            <c:errBarType val="plus"/>
            <c:errValType val="fixedVal"/>
            <c:noEndCap val="0"/>
            <c:val val="0.22"/>
            <c:spPr>
              <a:noFill/>
              <a:ln w="12700" cap="flat">
                <a:solidFill>
                  <a:srgbClr val="000000"/>
                </a:solidFill>
                <a:prstDash val="solid"/>
                <a:miter lim="400000"/>
              </a:ln>
              <a:effectLst/>
            </c:spPr>
          </c:errBars>
          <c:cat>
            <c:strRef>
              <c:f>Sheet1!$B$1:$C$1</c:f>
              <c:strCache>
                <c:ptCount val="2"/>
                <c:pt idx="0">
                  <c:v>GR </c:v>
                </c:pt>
                <c:pt idx="1">
                  <c:v>RB</c:v>
                </c:pt>
              </c:strCache>
            </c:strRef>
          </c:cat>
          <c:val>
            <c:numRef>
              <c:f>Sheet1!$B$2:$C$2</c:f>
              <c:numCache>
                <c:formatCode>General</c:formatCode>
                <c:ptCount val="2"/>
                <c:pt idx="0">
                  <c:v>1.05</c:v>
                </c:pt>
                <c:pt idx="1">
                  <c:v>0.99</c:v>
                </c:pt>
              </c:numCache>
            </c:numRef>
          </c:val>
          <c:extLst>
            <c:ext xmlns:c16="http://schemas.microsoft.com/office/drawing/2014/chart" uri="{C3380CC4-5D6E-409C-BE32-E72D297353CC}">
              <c16:uniqueId val="{00000000-3953-2C43-8E58-C8613DFE4FA4}"/>
            </c:ext>
          </c:extLst>
        </c:ser>
        <c:dLbls>
          <c:showLegendKey val="0"/>
          <c:showVal val="0"/>
          <c:showCatName val="0"/>
          <c:showSerName val="0"/>
          <c:showPercent val="0"/>
          <c:showBubbleSize val="0"/>
        </c:dLbls>
        <c:gapWidth val="100"/>
        <c:overlap val="-10"/>
        <c:axId val="2094734552"/>
        <c:axId val="2094734553"/>
      </c:barChart>
      <c:catAx>
        <c:axId val="2094734552"/>
        <c:scaling>
          <c:orientation val="minMax"/>
        </c:scaling>
        <c:delete val="0"/>
        <c:axPos val="b"/>
        <c:numFmt formatCode="General" sourceLinked="0"/>
        <c:majorTickMark val="none"/>
        <c:minorTickMark val="none"/>
        <c:tickLblPos val="low"/>
        <c:spPr>
          <a:ln w="12700" cap="flat">
            <a:solidFill>
              <a:srgbClr val="000000"/>
            </a:solidFill>
            <a:prstDash val="solid"/>
            <a:miter lim="400000"/>
          </a:ln>
        </c:spPr>
        <c:txPr>
          <a:bodyPr rot="0"/>
          <a:lstStyle/>
          <a:p>
            <a:pPr>
              <a:defRPr sz="1200" b="1" i="0" u="none" strike="noStrike">
                <a:solidFill>
                  <a:srgbClr val="000000"/>
                </a:solidFill>
                <a:latin typeface="Arial"/>
              </a:defRPr>
            </a:pPr>
            <a:endParaRPr lang="en-US"/>
          </a:p>
        </c:txPr>
        <c:crossAx val="2094734553"/>
        <c:crosses val="autoZero"/>
        <c:auto val="1"/>
        <c:lblAlgn val="ctr"/>
        <c:lblOffset val="100"/>
        <c:noMultiLvlLbl val="1"/>
      </c:catAx>
      <c:valAx>
        <c:axId val="2094734553"/>
        <c:scaling>
          <c:orientation val="minMax"/>
          <c:max val="2"/>
          <c:min val="0"/>
        </c:scaling>
        <c:delete val="0"/>
        <c:axPos val="l"/>
        <c:majorGridlines>
          <c:spPr>
            <a:ln w="12700" cap="flat">
              <a:solidFill>
                <a:srgbClr val="B8B8B8"/>
              </a:solidFill>
              <a:prstDash val="solid"/>
              <a:miter lim="400000"/>
            </a:ln>
          </c:spPr>
        </c:majorGridlines>
        <c:numFmt formatCode="0.0" sourceLinked="0"/>
        <c:majorTickMark val="none"/>
        <c:minorTickMark val="none"/>
        <c:tickLblPos val="none"/>
        <c:spPr>
          <a:ln w="12700" cap="flat">
            <a:noFill/>
            <a:prstDash val="solid"/>
            <a:miter lim="400000"/>
          </a:ln>
        </c:spPr>
        <c:txPr>
          <a:bodyPr rot="0"/>
          <a:lstStyle/>
          <a:p>
            <a:pPr>
              <a:defRPr sz="1100" b="0" i="0" u="none" strike="noStrike">
                <a:solidFill>
                  <a:srgbClr val="000000"/>
                </a:solidFill>
                <a:latin typeface="Helvetica Neue"/>
              </a:defRPr>
            </a:pPr>
            <a:endParaRPr lang="en-US"/>
          </a:p>
        </c:txPr>
        <c:crossAx val="2094734552"/>
        <c:crosses val="autoZero"/>
        <c:crossBetween val="between"/>
        <c:majorUnit val="0.5"/>
        <c:minorUnit val="0.25"/>
      </c:valAx>
      <c:spPr>
        <a:solidFill>
          <a:srgbClr val="FFFFFF"/>
        </a:solid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c:style val="2"/>
  <c:chart>
    <c:autoTitleDeleted val="1"/>
    <c:plotArea>
      <c:layout>
        <c:manualLayout>
          <c:layoutTarget val="inner"/>
          <c:xMode val="edge"/>
          <c:yMode val="edge"/>
          <c:x val="5.7027799999999997E-2"/>
          <c:y val="3.6062999999999998E-2"/>
          <c:w val="0.93797200000000003"/>
          <c:h val="0.13461799999999999"/>
        </c:manualLayout>
      </c:layout>
      <c:barChart>
        <c:barDir val="col"/>
        <c:grouping val="clustered"/>
        <c:varyColors val="0"/>
        <c:ser>
          <c:idx val="0"/>
          <c:order val="0"/>
          <c:tx>
            <c:strRef>
              <c:f>Sheet1!$A$2</c:f>
              <c:strCache>
                <c:ptCount val="1"/>
                <c:pt idx="0">
                  <c:v>Untitled 1</c:v>
                </c:pt>
              </c:strCache>
            </c:strRef>
          </c:tx>
          <c:spPr>
            <a:solidFill>
              <a:srgbClr val="FF6251"/>
            </a:solidFill>
            <a:ln w="12700" cap="flat">
              <a:noFill/>
              <a:miter lim="400000"/>
            </a:ln>
            <a:effectLst/>
          </c:spPr>
          <c:invertIfNegative val="0"/>
          <c:errBars>
            <c:errBarType val="plus"/>
            <c:errValType val="fixedVal"/>
            <c:noEndCap val="0"/>
            <c:val val="0.495"/>
            <c:spPr>
              <a:noFill/>
              <a:ln w="12700" cap="flat">
                <a:solidFill>
                  <a:srgbClr val="000000"/>
                </a:solidFill>
                <a:prstDash val="solid"/>
                <a:miter lim="400000"/>
              </a:ln>
              <a:effectLst/>
            </c:spPr>
          </c:errBars>
          <c:cat>
            <c:strRef>
              <c:f>Sheet1!$B$1:$E$1</c:f>
              <c:strCache>
                <c:ptCount val="4"/>
              </c:strCache>
            </c:strRef>
          </c:cat>
          <c:val>
            <c:numRef>
              <c:f>Sheet1!$B$2:$E$2</c:f>
              <c:numCache>
                <c:formatCode>General</c:formatCode>
                <c:ptCount val="4"/>
                <c:pt idx="0">
                  <c:v>0.35</c:v>
                </c:pt>
                <c:pt idx="1">
                  <c:v>2.9</c:v>
                </c:pt>
                <c:pt idx="2">
                  <c:v>2.8</c:v>
                </c:pt>
                <c:pt idx="3">
                  <c:v>3.6</c:v>
                </c:pt>
              </c:numCache>
            </c:numRef>
          </c:val>
          <c:extLst>
            <c:ext xmlns:c16="http://schemas.microsoft.com/office/drawing/2014/chart" uri="{C3380CC4-5D6E-409C-BE32-E72D297353CC}">
              <c16:uniqueId val="{00000000-4DD9-C745-8188-44F4DF5677D1}"/>
            </c:ext>
          </c:extLst>
        </c:ser>
        <c:dLbls>
          <c:showLegendKey val="0"/>
          <c:showVal val="0"/>
          <c:showCatName val="0"/>
          <c:showSerName val="0"/>
          <c:showPercent val="0"/>
          <c:showBubbleSize val="0"/>
        </c:dLbls>
        <c:gapWidth val="100"/>
        <c:overlap val="-10"/>
        <c:axId val="2094734552"/>
        <c:axId val="2094734553"/>
      </c:barChart>
      <c:catAx>
        <c:axId val="2094734552"/>
        <c:scaling>
          <c:orientation val="minMax"/>
        </c:scaling>
        <c:delete val="0"/>
        <c:axPos val="b"/>
        <c:numFmt formatCode="General" sourceLinked="0"/>
        <c:majorTickMark val="none"/>
        <c:minorTickMark val="none"/>
        <c:tickLblPos val="low"/>
        <c:spPr>
          <a:ln w="12700" cap="flat">
            <a:solidFill>
              <a:srgbClr val="000000"/>
            </a:solidFill>
            <a:prstDash val="solid"/>
            <a:miter lim="400000"/>
          </a:ln>
        </c:spPr>
        <c:txPr>
          <a:bodyPr rot="0"/>
          <a:lstStyle/>
          <a:p>
            <a:pPr>
              <a:defRPr sz="1800" b="0" i="0" u="none" strike="noStrike">
                <a:solidFill>
                  <a:srgbClr val="000000"/>
                </a:solidFill>
                <a:latin typeface="Arial"/>
              </a:defRPr>
            </a:pPr>
            <a:endParaRPr lang="en-US"/>
          </a:p>
        </c:txPr>
        <c:crossAx val="2094734553"/>
        <c:crosses val="autoZero"/>
        <c:auto val="1"/>
        <c:lblAlgn val="ctr"/>
        <c:lblOffset val="100"/>
        <c:noMultiLvlLbl val="1"/>
      </c:catAx>
      <c:valAx>
        <c:axId val="2094734553"/>
        <c:scaling>
          <c:orientation val="minMax"/>
          <c:max val="5"/>
          <c:min val="0"/>
        </c:scaling>
        <c:delete val="0"/>
        <c:axPos val="l"/>
        <c:majorGridlines>
          <c:spPr>
            <a:ln w="12700" cap="flat">
              <a:solidFill>
                <a:srgbClr val="B8B8B8"/>
              </a:solidFill>
              <a:prstDash val="solid"/>
              <a:miter lim="400000"/>
            </a:ln>
          </c:spPr>
        </c:majorGridlines>
        <c:numFmt formatCode="0" sourceLinked="0"/>
        <c:majorTickMark val="none"/>
        <c:minorTickMark val="none"/>
        <c:tickLblPos val="nextTo"/>
        <c:spPr>
          <a:ln w="12700" cap="flat">
            <a:noFill/>
            <a:prstDash val="solid"/>
            <a:miter lim="400000"/>
          </a:ln>
        </c:spPr>
        <c:txPr>
          <a:bodyPr rot="0"/>
          <a:lstStyle/>
          <a:p>
            <a:pPr>
              <a:defRPr sz="1800" b="0" i="0" u="none" strike="noStrike">
                <a:solidFill>
                  <a:srgbClr val="000000"/>
                </a:solidFill>
                <a:latin typeface="Arial"/>
              </a:defRPr>
            </a:pPr>
            <a:endParaRPr lang="en-US"/>
          </a:p>
        </c:txPr>
        <c:crossAx val="2094734552"/>
        <c:crosses val="autoZero"/>
        <c:crossBetween val="between"/>
        <c:majorUnit val="1"/>
        <c:minorUnit val="0.5"/>
      </c:valAx>
      <c:spPr>
        <a:solidFill>
          <a:srgbClr val="FFFFFF"/>
        </a:solidFill>
        <a:ln w="12700" cap="flat">
          <a:noFill/>
          <a:miter lim="400000"/>
        </a:ln>
        <a:effectLst/>
      </c:spPr>
    </c:plotArea>
    <c:legend>
      <c:legendPos val="b"/>
      <c:layout>
        <c:manualLayout>
          <c:xMode val="edge"/>
          <c:yMode val="edge"/>
          <c:x val="7.8463699999999997E-2"/>
          <c:y val="0.97285200000000005"/>
          <c:w val="0.86639699999999997"/>
          <c:h val="2.71478E-2"/>
        </c:manualLayout>
      </c:layout>
      <c:overlay val="1"/>
      <c:spPr>
        <a:noFill/>
        <a:ln w="12700" cap="flat">
          <a:noFill/>
          <a:miter lim="400000"/>
        </a:ln>
        <a:effectLst/>
      </c:spPr>
      <c:txPr>
        <a:bodyPr rot="0"/>
        <a:lstStyle/>
        <a:p>
          <a:pPr>
            <a:defRPr sz="1300" b="0" i="0" u="none" strike="noStrike">
              <a:solidFill>
                <a:srgbClr val="000000"/>
              </a:solidFill>
              <a:latin typeface="Helvetica Neue"/>
            </a:defRPr>
          </a:pPr>
          <a:endParaRPr lang="en-US"/>
        </a:p>
      </c:txPr>
    </c:legend>
    <c:plotVisOnly val="1"/>
    <c:dispBlanksAs val="gap"/>
    <c:showDLblsOverMax val="1"/>
  </c:chart>
  <c:spPr>
    <a:no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c:style val="2"/>
  <c:chart>
    <c:autoTitleDeleted val="1"/>
    <c:plotArea>
      <c:layout>
        <c:manualLayout>
          <c:layoutTarget val="inner"/>
          <c:xMode val="edge"/>
          <c:yMode val="edge"/>
          <c:x val="0.22757693519350664"/>
          <c:y val="2.6986108041817222E-2"/>
          <c:w val="0.56060600000000005"/>
          <c:h val="7.3757699999999995E-2"/>
        </c:manualLayout>
      </c:layout>
      <c:barChart>
        <c:barDir val="col"/>
        <c:grouping val="clustered"/>
        <c:varyColors val="0"/>
        <c:ser>
          <c:idx val="0"/>
          <c:order val="0"/>
          <c:tx>
            <c:strRef>
              <c:f>Sheet1!$A$2</c:f>
              <c:strCache>
                <c:ptCount val="1"/>
                <c:pt idx="0">
                  <c:v>Untitled 1</c:v>
                </c:pt>
              </c:strCache>
            </c:strRef>
          </c:tx>
          <c:spPr>
            <a:solidFill>
              <a:srgbClr val="A77B00"/>
            </a:solidFill>
            <a:ln w="12700" cap="flat">
              <a:noFill/>
              <a:miter lim="400000"/>
            </a:ln>
            <a:effectLst/>
          </c:spPr>
          <c:invertIfNegative val="0"/>
          <c:errBars>
            <c:errBarType val="plus"/>
            <c:errValType val="fixedVal"/>
            <c:noEndCap val="0"/>
            <c:val val="0.38900000000000001"/>
            <c:spPr>
              <a:noFill/>
              <a:ln w="12700" cap="flat">
                <a:solidFill>
                  <a:srgbClr val="000000"/>
                </a:solidFill>
                <a:prstDash val="solid"/>
                <a:miter lim="400000"/>
              </a:ln>
              <a:effectLst/>
            </c:spPr>
          </c:errBars>
          <c:cat>
            <c:strRef>
              <c:f>Sheet1!$B$1:$C$1</c:f>
              <c:strCache>
                <c:ptCount val="2"/>
              </c:strCache>
            </c:strRef>
          </c:cat>
          <c:val>
            <c:numRef>
              <c:f>Sheet1!$B$2:$C$2</c:f>
              <c:numCache>
                <c:formatCode>General</c:formatCode>
                <c:ptCount val="2"/>
                <c:pt idx="0">
                  <c:v>2.1</c:v>
                </c:pt>
                <c:pt idx="1">
                  <c:v>2.7</c:v>
                </c:pt>
              </c:numCache>
            </c:numRef>
          </c:val>
          <c:extLst>
            <c:ext xmlns:c16="http://schemas.microsoft.com/office/drawing/2014/chart" uri="{C3380CC4-5D6E-409C-BE32-E72D297353CC}">
              <c16:uniqueId val="{00000000-26BE-3846-800B-61495FDF16E8}"/>
            </c:ext>
          </c:extLst>
        </c:ser>
        <c:dLbls>
          <c:showLegendKey val="0"/>
          <c:showVal val="0"/>
          <c:showCatName val="0"/>
          <c:showSerName val="0"/>
          <c:showPercent val="0"/>
          <c:showBubbleSize val="0"/>
        </c:dLbls>
        <c:gapWidth val="100"/>
        <c:overlap val="-10"/>
        <c:axId val="2094734552"/>
        <c:axId val="2094734553"/>
      </c:barChart>
      <c:catAx>
        <c:axId val="2094734552"/>
        <c:scaling>
          <c:orientation val="minMax"/>
        </c:scaling>
        <c:delete val="0"/>
        <c:axPos val="b"/>
        <c:numFmt formatCode="General" sourceLinked="0"/>
        <c:majorTickMark val="none"/>
        <c:minorTickMark val="none"/>
        <c:tickLblPos val="low"/>
        <c:spPr>
          <a:ln w="12700" cap="flat">
            <a:solidFill>
              <a:srgbClr val="000000"/>
            </a:solidFill>
            <a:prstDash val="solid"/>
            <a:miter lim="400000"/>
          </a:ln>
        </c:spPr>
        <c:txPr>
          <a:bodyPr rot="0"/>
          <a:lstStyle/>
          <a:p>
            <a:pPr>
              <a:defRPr sz="1800" b="0" i="0" u="none" strike="noStrike">
                <a:solidFill>
                  <a:srgbClr val="000000"/>
                </a:solidFill>
                <a:latin typeface="Arial"/>
              </a:defRPr>
            </a:pPr>
            <a:endParaRPr lang="en-US"/>
          </a:p>
        </c:txPr>
        <c:crossAx val="2094734553"/>
        <c:crosses val="autoZero"/>
        <c:auto val="1"/>
        <c:lblAlgn val="ctr"/>
        <c:lblOffset val="100"/>
        <c:noMultiLvlLbl val="1"/>
      </c:catAx>
      <c:valAx>
        <c:axId val="2094734553"/>
        <c:scaling>
          <c:orientation val="minMax"/>
          <c:max val="5"/>
          <c:min val="0"/>
        </c:scaling>
        <c:delete val="0"/>
        <c:axPos val="l"/>
        <c:majorGridlines>
          <c:spPr>
            <a:ln w="12700" cap="flat">
              <a:solidFill>
                <a:srgbClr val="B8B8B8"/>
              </a:solidFill>
              <a:prstDash val="solid"/>
              <a:miter lim="400000"/>
            </a:ln>
          </c:spPr>
        </c:majorGridlines>
        <c:numFmt formatCode="0" sourceLinked="0"/>
        <c:majorTickMark val="none"/>
        <c:minorTickMark val="none"/>
        <c:tickLblPos val="none"/>
        <c:spPr>
          <a:ln w="12700" cap="flat">
            <a:noFill/>
            <a:prstDash val="solid"/>
            <a:miter lim="400000"/>
          </a:ln>
        </c:spPr>
        <c:txPr>
          <a:bodyPr rot="0"/>
          <a:lstStyle/>
          <a:p>
            <a:pPr>
              <a:defRPr sz="1100" b="0" i="0" u="none" strike="noStrike">
                <a:solidFill>
                  <a:srgbClr val="000000"/>
                </a:solidFill>
                <a:latin typeface="Helvetica Neue"/>
              </a:defRPr>
            </a:pPr>
            <a:endParaRPr lang="en-US"/>
          </a:p>
        </c:txPr>
        <c:crossAx val="2094734552"/>
        <c:crosses val="autoZero"/>
        <c:crossBetween val="between"/>
        <c:majorUnit val="1"/>
        <c:minorUnit val="0.5"/>
      </c:valAx>
      <c:spPr>
        <a:solidFill>
          <a:srgbClr val="FFFFFF"/>
        </a:solidFill>
        <a:ln w="12700" cap="flat">
          <a:noFill/>
          <a:miter lim="400000"/>
        </a:ln>
        <a:effectLst/>
      </c:spPr>
    </c:plotArea>
    <c:legend>
      <c:legendPos val="b"/>
      <c:layout>
        <c:manualLayout>
          <c:xMode val="edge"/>
          <c:yMode val="edge"/>
          <c:x val="0"/>
          <c:y val="0.978912"/>
          <c:w val="1"/>
          <c:h val="2.1088200000000001E-2"/>
        </c:manualLayout>
      </c:layout>
      <c:overlay val="1"/>
      <c:spPr>
        <a:noFill/>
        <a:ln w="12700" cap="flat">
          <a:noFill/>
          <a:miter lim="400000"/>
        </a:ln>
        <a:effectLst/>
      </c:spPr>
      <c:txPr>
        <a:bodyPr rot="0"/>
        <a:lstStyle/>
        <a:p>
          <a:pPr>
            <a:defRPr sz="1300" b="0" i="0" u="none" strike="noStrike">
              <a:solidFill>
                <a:srgbClr val="000000"/>
              </a:solidFill>
              <a:latin typeface="Helvetica Neue"/>
            </a:defRPr>
          </a:pPr>
          <a:endParaRPr lang="en-US"/>
        </a:p>
      </c:txPr>
    </c:legend>
    <c:plotVisOnly val="1"/>
    <c:dispBlanksAs val="gap"/>
    <c:showDLblsOverMax val="1"/>
  </c:chart>
  <c:spPr>
    <a:noFill/>
    <a:ln>
      <a:noFill/>
    </a:ln>
    <a:effectLst/>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c:style val="2"/>
  <c:chart>
    <c:autoTitleDeleted val="1"/>
    <c:plotArea>
      <c:layout>
        <c:manualLayout>
          <c:layoutTarget val="inner"/>
          <c:xMode val="edge"/>
          <c:yMode val="edge"/>
          <c:x val="6.1416100000000001E-2"/>
          <c:y val="3.2437500000000001E-2"/>
          <c:w val="0.93358399999999997"/>
          <c:h val="0.135131"/>
        </c:manualLayout>
      </c:layout>
      <c:barChart>
        <c:barDir val="col"/>
        <c:grouping val="clustered"/>
        <c:varyColors val="0"/>
        <c:ser>
          <c:idx val="0"/>
          <c:order val="0"/>
          <c:tx>
            <c:strRef>
              <c:f>Sheet1!$A$2</c:f>
              <c:strCache>
                <c:ptCount val="1"/>
                <c:pt idx="0">
                  <c:v>Untitled 1</c:v>
                </c:pt>
              </c:strCache>
            </c:strRef>
          </c:tx>
          <c:spPr>
            <a:solidFill>
              <a:srgbClr val="FFAA00"/>
            </a:solidFill>
            <a:ln w="12700" cap="flat">
              <a:noFill/>
              <a:miter lim="400000"/>
            </a:ln>
            <a:effectLst/>
          </c:spPr>
          <c:invertIfNegative val="0"/>
          <c:errBars>
            <c:errBarType val="plus"/>
            <c:errValType val="fixedVal"/>
            <c:noEndCap val="0"/>
            <c:val val="0.26200000000000001"/>
            <c:spPr>
              <a:noFill/>
              <a:ln w="12700" cap="flat">
                <a:solidFill>
                  <a:srgbClr val="000000"/>
                </a:solidFill>
                <a:prstDash val="solid"/>
                <a:miter lim="400000"/>
              </a:ln>
              <a:effectLst/>
            </c:spPr>
          </c:errBars>
          <c:cat>
            <c:strRef>
              <c:f>Sheet1!$B$1:$E$1</c:f>
              <c:strCache>
                <c:ptCount val="4"/>
                <c:pt idx="0">
                  <c:v>CNT</c:v>
                </c:pt>
                <c:pt idx="1">
                  <c:v>CMP</c:v>
                </c:pt>
                <c:pt idx="2">
                  <c:v>CMP+B</c:v>
                </c:pt>
                <c:pt idx="3">
                  <c:v>CMP+ICC</c:v>
                </c:pt>
              </c:strCache>
            </c:strRef>
          </c:cat>
          <c:val>
            <c:numRef>
              <c:f>Sheet1!$B$2:$E$2</c:f>
              <c:numCache>
                <c:formatCode>General</c:formatCode>
                <c:ptCount val="4"/>
                <c:pt idx="0">
                  <c:v>0.16</c:v>
                </c:pt>
                <c:pt idx="1">
                  <c:v>1.7</c:v>
                </c:pt>
                <c:pt idx="2">
                  <c:v>2.1</c:v>
                </c:pt>
                <c:pt idx="3">
                  <c:v>2.7</c:v>
                </c:pt>
              </c:numCache>
            </c:numRef>
          </c:val>
          <c:extLst>
            <c:ext xmlns:c16="http://schemas.microsoft.com/office/drawing/2014/chart" uri="{C3380CC4-5D6E-409C-BE32-E72D297353CC}">
              <c16:uniqueId val="{00000000-DE30-C446-8BB1-412C564358BF}"/>
            </c:ext>
          </c:extLst>
        </c:ser>
        <c:dLbls>
          <c:showLegendKey val="0"/>
          <c:showVal val="0"/>
          <c:showCatName val="0"/>
          <c:showSerName val="0"/>
          <c:showPercent val="0"/>
          <c:showBubbleSize val="0"/>
        </c:dLbls>
        <c:gapWidth val="100"/>
        <c:overlap val="-10"/>
        <c:axId val="2094734552"/>
        <c:axId val="2094734553"/>
      </c:barChart>
      <c:catAx>
        <c:axId val="2094734552"/>
        <c:scaling>
          <c:orientation val="minMax"/>
        </c:scaling>
        <c:delete val="0"/>
        <c:axPos val="b"/>
        <c:numFmt formatCode="General" sourceLinked="0"/>
        <c:majorTickMark val="none"/>
        <c:minorTickMark val="none"/>
        <c:tickLblPos val="low"/>
        <c:spPr>
          <a:ln w="12700" cap="flat">
            <a:solidFill>
              <a:srgbClr val="000000"/>
            </a:solidFill>
            <a:prstDash val="solid"/>
            <a:miter lim="400000"/>
          </a:ln>
        </c:spPr>
        <c:txPr>
          <a:bodyPr rot="0"/>
          <a:lstStyle/>
          <a:p>
            <a:pPr>
              <a:defRPr sz="1200" b="1" i="0" u="none" strike="noStrike">
                <a:solidFill>
                  <a:srgbClr val="000000"/>
                </a:solidFill>
                <a:latin typeface="Arial"/>
              </a:defRPr>
            </a:pPr>
            <a:endParaRPr lang="en-US"/>
          </a:p>
        </c:txPr>
        <c:crossAx val="2094734553"/>
        <c:crosses val="autoZero"/>
        <c:auto val="1"/>
        <c:lblAlgn val="ctr"/>
        <c:lblOffset val="100"/>
        <c:noMultiLvlLbl val="1"/>
      </c:catAx>
      <c:valAx>
        <c:axId val="2094734553"/>
        <c:scaling>
          <c:orientation val="minMax"/>
          <c:max val="5"/>
          <c:min val="0"/>
        </c:scaling>
        <c:delete val="0"/>
        <c:axPos val="l"/>
        <c:majorGridlines>
          <c:spPr>
            <a:ln w="12700" cap="flat">
              <a:solidFill>
                <a:srgbClr val="B8B8B8"/>
              </a:solidFill>
              <a:prstDash val="solid"/>
              <a:miter lim="400000"/>
            </a:ln>
          </c:spPr>
        </c:majorGridlines>
        <c:numFmt formatCode="0" sourceLinked="0"/>
        <c:majorTickMark val="none"/>
        <c:minorTickMark val="none"/>
        <c:tickLblPos val="nextTo"/>
        <c:spPr>
          <a:ln w="12700" cap="flat">
            <a:noFill/>
            <a:prstDash val="solid"/>
            <a:miter lim="400000"/>
          </a:ln>
        </c:spPr>
        <c:txPr>
          <a:bodyPr rot="0"/>
          <a:lstStyle/>
          <a:p>
            <a:pPr>
              <a:defRPr sz="1800" b="0" i="0" u="none" strike="noStrike">
                <a:solidFill>
                  <a:srgbClr val="000000"/>
                </a:solidFill>
                <a:latin typeface="Arial"/>
              </a:defRPr>
            </a:pPr>
            <a:endParaRPr lang="en-US"/>
          </a:p>
        </c:txPr>
        <c:crossAx val="2094734552"/>
        <c:crosses val="autoZero"/>
        <c:crossBetween val="between"/>
        <c:majorUnit val="1"/>
        <c:minorUnit val="0.5"/>
      </c:valAx>
      <c:spPr>
        <a:solidFill>
          <a:srgbClr val="FFFFFF"/>
        </a:solidFill>
        <a:ln w="12700" cap="flat">
          <a:noFill/>
          <a:miter lim="400000"/>
        </a:ln>
        <a:effectLst/>
      </c:spPr>
    </c:plotArea>
    <c:legend>
      <c:legendPos val="b"/>
      <c:layout>
        <c:manualLayout>
          <c:xMode val="edge"/>
          <c:yMode val="edge"/>
          <c:x val="0"/>
          <c:y val="0.974325"/>
          <c:w val="0.86236500000000005"/>
          <c:h val="2.5675199999999999E-2"/>
        </c:manualLayout>
      </c:layout>
      <c:overlay val="1"/>
      <c:spPr>
        <a:noFill/>
        <a:ln w="12700" cap="flat">
          <a:noFill/>
          <a:miter lim="400000"/>
        </a:ln>
        <a:effectLst/>
      </c:spPr>
      <c:txPr>
        <a:bodyPr rot="0"/>
        <a:lstStyle/>
        <a:p>
          <a:pPr>
            <a:defRPr sz="1300" b="0" i="0" u="none" strike="noStrike">
              <a:solidFill>
                <a:srgbClr val="000000"/>
              </a:solidFill>
              <a:latin typeface="Helvetica Neue"/>
            </a:defRPr>
          </a:pPr>
          <a:endParaRPr lang="en-US"/>
        </a:p>
      </c:txPr>
    </c:legend>
    <c:plotVisOnly val="1"/>
    <c:dispBlanksAs val="gap"/>
    <c:showDLblsOverMax val="1"/>
  </c:chart>
  <c:spPr>
    <a:noFill/>
    <a:ln>
      <a:noFill/>
    </a:ln>
    <a:effectLst/>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c:style val="2"/>
  <c:chart>
    <c:autoTitleDeleted val="1"/>
    <c:plotArea>
      <c:layout>
        <c:manualLayout>
          <c:layoutTarget val="inner"/>
          <c:xMode val="edge"/>
          <c:yMode val="edge"/>
          <c:x val="0.223916"/>
          <c:y val="3.2437500000000001E-2"/>
          <c:w val="0.58838400000000002"/>
          <c:h val="0.135131"/>
        </c:manualLayout>
      </c:layout>
      <c:barChart>
        <c:barDir val="col"/>
        <c:grouping val="clustered"/>
        <c:varyColors val="0"/>
        <c:ser>
          <c:idx val="0"/>
          <c:order val="0"/>
          <c:tx>
            <c:strRef>
              <c:f>Sheet1!$A$2</c:f>
              <c:strCache>
                <c:ptCount val="1"/>
                <c:pt idx="0">
                  <c:v>Untitled 1</c:v>
                </c:pt>
              </c:strCache>
            </c:strRef>
          </c:tx>
          <c:spPr>
            <a:solidFill>
              <a:srgbClr val="A77B00"/>
            </a:solidFill>
            <a:ln w="12700" cap="flat">
              <a:noFill/>
              <a:miter lim="400000"/>
            </a:ln>
            <a:effectLst/>
          </c:spPr>
          <c:invertIfNegative val="0"/>
          <c:errBars>
            <c:errBarType val="plus"/>
            <c:errValType val="fixedVal"/>
            <c:noEndCap val="0"/>
            <c:val val="0.18"/>
            <c:spPr>
              <a:noFill/>
              <a:ln w="12700" cap="flat">
                <a:solidFill>
                  <a:srgbClr val="000000"/>
                </a:solidFill>
                <a:prstDash val="solid"/>
                <a:miter lim="400000"/>
              </a:ln>
              <a:effectLst/>
            </c:spPr>
          </c:errBars>
          <c:cat>
            <c:strRef>
              <c:f>Sheet1!$B$1:$C$1</c:f>
              <c:strCache>
                <c:ptCount val="2"/>
                <c:pt idx="0">
                  <c:v>GR</c:v>
                </c:pt>
                <c:pt idx="1">
                  <c:v>RB</c:v>
                </c:pt>
              </c:strCache>
            </c:strRef>
          </c:cat>
          <c:val>
            <c:numRef>
              <c:f>Sheet1!$B$2:$C$2</c:f>
              <c:numCache>
                <c:formatCode>General</c:formatCode>
                <c:ptCount val="2"/>
                <c:pt idx="0">
                  <c:v>1.1000000000000001</c:v>
                </c:pt>
                <c:pt idx="1">
                  <c:v>2.2000000000000002</c:v>
                </c:pt>
              </c:numCache>
            </c:numRef>
          </c:val>
          <c:extLst>
            <c:ext xmlns:c16="http://schemas.microsoft.com/office/drawing/2014/chart" uri="{C3380CC4-5D6E-409C-BE32-E72D297353CC}">
              <c16:uniqueId val="{00000000-F9C5-934D-8988-86E8283D0308}"/>
            </c:ext>
          </c:extLst>
        </c:ser>
        <c:dLbls>
          <c:showLegendKey val="0"/>
          <c:showVal val="0"/>
          <c:showCatName val="0"/>
          <c:showSerName val="0"/>
          <c:showPercent val="0"/>
          <c:showBubbleSize val="0"/>
        </c:dLbls>
        <c:gapWidth val="100"/>
        <c:overlap val="-10"/>
        <c:axId val="2094734552"/>
        <c:axId val="2094734553"/>
      </c:barChart>
      <c:catAx>
        <c:axId val="2094734552"/>
        <c:scaling>
          <c:orientation val="minMax"/>
        </c:scaling>
        <c:delete val="0"/>
        <c:axPos val="b"/>
        <c:numFmt formatCode="General" sourceLinked="0"/>
        <c:majorTickMark val="none"/>
        <c:minorTickMark val="none"/>
        <c:tickLblPos val="low"/>
        <c:spPr>
          <a:ln w="12700" cap="flat">
            <a:solidFill>
              <a:srgbClr val="000000"/>
            </a:solidFill>
            <a:prstDash val="solid"/>
            <a:miter lim="400000"/>
          </a:ln>
        </c:spPr>
        <c:txPr>
          <a:bodyPr rot="0"/>
          <a:lstStyle/>
          <a:p>
            <a:pPr>
              <a:defRPr sz="1200" b="1" i="0" u="none" strike="noStrike">
                <a:solidFill>
                  <a:srgbClr val="000000"/>
                </a:solidFill>
                <a:latin typeface="Arial"/>
              </a:defRPr>
            </a:pPr>
            <a:endParaRPr lang="en-US"/>
          </a:p>
        </c:txPr>
        <c:crossAx val="2094734553"/>
        <c:crosses val="autoZero"/>
        <c:auto val="1"/>
        <c:lblAlgn val="ctr"/>
        <c:lblOffset val="100"/>
        <c:noMultiLvlLbl val="1"/>
      </c:catAx>
      <c:valAx>
        <c:axId val="2094734553"/>
        <c:scaling>
          <c:orientation val="minMax"/>
          <c:max val="5"/>
          <c:min val="0"/>
        </c:scaling>
        <c:delete val="0"/>
        <c:axPos val="l"/>
        <c:majorGridlines>
          <c:spPr>
            <a:ln w="12700" cap="flat">
              <a:solidFill>
                <a:srgbClr val="B8B8B8"/>
              </a:solidFill>
              <a:prstDash val="solid"/>
              <a:miter lim="400000"/>
            </a:ln>
          </c:spPr>
        </c:majorGridlines>
        <c:numFmt formatCode="0" sourceLinked="0"/>
        <c:majorTickMark val="none"/>
        <c:minorTickMark val="none"/>
        <c:tickLblPos val="none"/>
        <c:spPr>
          <a:ln w="12700" cap="flat">
            <a:noFill/>
            <a:prstDash val="solid"/>
            <a:miter lim="400000"/>
          </a:ln>
        </c:spPr>
        <c:txPr>
          <a:bodyPr rot="0"/>
          <a:lstStyle/>
          <a:p>
            <a:pPr>
              <a:defRPr sz="1100" b="0" i="0" u="none" strike="noStrike">
                <a:solidFill>
                  <a:srgbClr val="000000"/>
                </a:solidFill>
                <a:latin typeface="Helvetica Neue"/>
              </a:defRPr>
            </a:pPr>
            <a:endParaRPr lang="en-US"/>
          </a:p>
        </c:txPr>
        <c:crossAx val="2094734552"/>
        <c:crosses val="autoZero"/>
        <c:crossBetween val="between"/>
        <c:majorUnit val="1"/>
        <c:minorUnit val="0.5"/>
      </c:valAx>
      <c:spPr>
        <a:solidFill>
          <a:srgbClr val="FFFFFF"/>
        </a:solidFill>
        <a:ln w="12700" cap="flat">
          <a:noFill/>
          <a:miter lim="400000"/>
        </a:ln>
        <a:effectLst/>
      </c:spPr>
    </c:plotArea>
    <c:legend>
      <c:legendPos val="b"/>
      <c:layout>
        <c:manualLayout>
          <c:xMode val="edge"/>
          <c:yMode val="edge"/>
          <c:x val="0"/>
          <c:y val="0.974325"/>
          <c:w val="1"/>
          <c:h val="2.5675199999999999E-2"/>
        </c:manualLayout>
      </c:layout>
      <c:overlay val="1"/>
      <c:spPr>
        <a:noFill/>
        <a:ln w="12700" cap="flat">
          <a:noFill/>
          <a:miter lim="400000"/>
        </a:ln>
        <a:effectLst/>
      </c:spPr>
      <c:txPr>
        <a:bodyPr rot="0"/>
        <a:lstStyle/>
        <a:p>
          <a:pPr>
            <a:defRPr sz="1300" b="0" i="0" u="none" strike="noStrike">
              <a:solidFill>
                <a:srgbClr val="000000"/>
              </a:solidFill>
              <a:latin typeface="Helvetica Neue"/>
            </a:defRPr>
          </a:pPr>
          <a:endParaRPr lang="en-US"/>
        </a:p>
      </c:txPr>
    </c:legend>
    <c:plotVisOnly val="1"/>
    <c:dispBlanksAs val="gap"/>
    <c:showDLblsOverMax val="1"/>
  </c:chart>
  <c:spPr>
    <a:noFill/>
    <a:ln>
      <a:noFill/>
    </a:ln>
    <a:effectLst/>
  </c:spPr>
  <c:externalData r:id="rId1">
    <c:autoUpdate val="0"/>
  </c:externalData>
</c:chartSpace>
</file>

<file path=ppt/comments/modernComment_B43_4B0A7DF3.xml><?xml version="1.0" encoding="utf-8"?>
<p188:cmLst xmlns:a="http://schemas.openxmlformats.org/drawingml/2006/main" xmlns:r="http://schemas.openxmlformats.org/officeDocument/2006/relationships" xmlns:p188="http://schemas.microsoft.com/office/powerpoint/2018/8/main">
  <p188:cm id="{56738F7C-6B3C-4ECF-975A-EE2F78312068}" authorId="{F2F03966-8FA6-5F7A-F83A-780A632DE1F6}" created="2025-01-07T05:18:36.980">
    <pc:sldMkLst xmlns:pc="http://schemas.microsoft.com/office/powerpoint/2013/main/command">
      <pc:docMk/>
      <pc:sldMk cId="1258978803" sldId="2883"/>
    </pc:sldMkLst>
    <p188:txBody>
      <a:bodyPr/>
      <a:lstStyle/>
      <a:p>
        <a:r>
          <a:rPr lang="en-US"/>
          <a:t>This slide and question preceding it seem like they may be too general for this training. </a:t>
        </a:r>
      </a:p>
    </p188:txBody>
  </p188:cm>
</p188:cmLst>
</file>

<file path=ppt/comments/modernComment_B65_3E965F5B.xml><?xml version="1.0" encoding="utf-8"?>
<p188:cmLst xmlns:a="http://schemas.openxmlformats.org/drawingml/2006/main" xmlns:r="http://schemas.openxmlformats.org/officeDocument/2006/relationships" xmlns:p188="http://schemas.microsoft.com/office/powerpoint/2018/8/main">
  <p188:cm id="{7C5DB121-6B58-463E-8215-7C29EE8766AE}" authorId="{F2F03966-8FA6-5F7A-F83A-780A632DE1F6}" created="2025-02-03T20:52:51.642">
    <pc:sldMkLst xmlns:pc="http://schemas.microsoft.com/office/powerpoint/2013/main/command">
      <pc:docMk/>
      <pc:sldMk cId="1050042203" sldId="2917"/>
    </pc:sldMkLst>
    <p188:txBody>
      <a:bodyPr/>
      <a:lstStyle/>
      <a:p>
        <a:r>
          <a:rPr lang="en-US"/>
          <a:t>These three slides on results from the research project may be too much.  Including them to provide more on this case study and in response to a comment from the pilot that it would be helpful to see data on this topic. </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DA066FA-750E-DAE7-1A60-D53AE2EBFB9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B1A1199-BC79-4F7F-93F1-0F70A85D1E1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B086247-3D50-44FA-A747-701A4F5EA285}" type="datetimeFigureOut">
              <a:rPr lang="en-US" smtClean="0"/>
              <a:t>9/15/2025</a:t>
            </a:fld>
            <a:endParaRPr lang="en-US"/>
          </a:p>
        </p:txBody>
      </p:sp>
      <p:sp>
        <p:nvSpPr>
          <p:cNvPr id="4" name="Footer Placeholder 3">
            <a:extLst>
              <a:ext uri="{FF2B5EF4-FFF2-40B4-BE49-F238E27FC236}">
                <a16:creationId xmlns:a16="http://schemas.microsoft.com/office/drawing/2014/main" id="{F88CBA33-F1BD-3895-8F46-E6EDC61D3B5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A755D4B-F7E8-99B4-6AD8-FCE2E8E9A09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FE53FB9-8924-480C-B3AD-FF54E9ED0C7D}" type="slidenum">
              <a:rPr lang="en-US" smtClean="0"/>
              <a:t>‹#›</a:t>
            </a:fld>
            <a:endParaRPr lang="en-US"/>
          </a:p>
        </p:txBody>
      </p:sp>
    </p:spTree>
    <p:extLst>
      <p:ext uri="{BB962C8B-B14F-4D97-AF65-F5344CB8AC3E}">
        <p14:creationId xmlns:p14="http://schemas.microsoft.com/office/powerpoint/2010/main" val="17535724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C6DD3B-7F45-431A-884D-A87F23F6BE4B}" type="datetimeFigureOut">
              <a:rPr lang="en-US" smtClean="0"/>
              <a:t>9/15/2025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DCE376-9356-4FFA-8621-26D6704A1FC7}" type="slidenum">
              <a:rPr lang="en-US" smtClean="0"/>
              <a:t>‹#›</a:t>
            </a:fld>
            <a:endParaRPr lang="en-US"/>
          </a:p>
        </p:txBody>
      </p:sp>
    </p:spTree>
    <p:extLst>
      <p:ext uri="{BB962C8B-B14F-4D97-AF65-F5344CB8AC3E}">
        <p14:creationId xmlns:p14="http://schemas.microsoft.com/office/powerpoint/2010/main" val="1643063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This module summarizes the use of cover crops in small-scale agriculture as a strategy for improving soil health.  We will focus on ways in which managing cover crops in small-scale systems is distinct from how they are managed at larger scales.  We will present some key tools, methods, and use-case scenarios for cover crops in small-scale agriculture. </a:t>
            </a:r>
          </a:p>
          <a:p>
            <a:endParaRPr lang="en-US" dirty="0"/>
          </a:p>
          <a:p>
            <a:r>
              <a:rPr lang="en-US" dirty="0"/>
              <a:t>Photo: Josh Beniston, USDA NRCS.  A hairy vetch (</a:t>
            </a:r>
            <a:r>
              <a:rPr lang="en-US" i="1" dirty="0"/>
              <a:t>Vicia </a:t>
            </a:r>
            <a:r>
              <a:rPr lang="en-US" i="1" dirty="0" err="1"/>
              <a:t>villosa</a:t>
            </a:r>
            <a:r>
              <a:rPr lang="en-US" dirty="0"/>
              <a:t>) cover crop maturing in early spring in a vegetable production garden. </a:t>
            </a:r>
          </a:p>
        </p:txBody>
      </p:sp>
      <p:sp>
        <p:nvSpPr>
          <p:cNvPr id="4" name="Slide Number Placeholder 3"/>
          <p:cNvSpPr>
            <a:spLocks noGrp="1"/>
          </p:cNvSpPr>
          <p:nvPr>
            <p:ph type="sldNum" sz="quarter" idx="5"/>
          </p:nvPr>
        </p:nvSpPr>
        <p:spPr/>
        <p:txBody>
          <a:bodyPr/>
          <a:lstStyle/>
          <a:p>
            <a:fld id="{50DCE376-9356-4FFA-8621-26D6704A1FC7}" type="slidenum">
              <a:rPr lang="en-US" smtClean="0"/>
              <a:t>1</a:t>
            </a:fld>
            <a:endParaRPr lang="en-US"/>
          </a:p>
        </p:txBody>
      </p:sp>
    </p:spTree>
    <p:extLst>
      <p:ext uri="{BB962C8B-B14F-4D97-AF65-F5344CB8AC3E}">
        <p14:creationId xmlns:p14="http://schemas.microsoft.com/office/powerpoint/2010/main" val="24587848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Ask questions to the group and take a few responses.  </a:t>
            </a:r>
          </a:p>
          <a:p>
            <a:endParaRPr lang="en-US" dirty="0"/>
          </a:p>
          <a:p>
            <a:r>
              <a:rPr lang="en-US" dirty="0"/>
              <a:t>Photo: Josh Beniston, USDA NRCS.  A cover crop mixture maturing in spring in a commercial orchard in the Central Valley of California. </a:t>
            </a:r>
          </a:p>
        </p:txBody>
      </p:sp>
      <p:sp>
        <p:nvSpPr>
          <p:cNvPr id="4" name="Slide Number Placeholder 3"/>
          <p:cNvSpPr>
            <a:spLocks noGrp="1"/>
          </p:cNvSpPr>
          <p:nvPr>
            <p:ph type="sldNum" sz="quarter" idx="5"/>
          </p:nvPr>
        </p:nvSpPr>
        <p:spPr/>
        <p:txBody>
          <a:bodyPr/>
          <a:lstStyle/>
          <a:p>
            <a:fld id="{50DCE376-9356-4FFA-8621-26D6704A1FC7}" type="slidenum">
              <a:rPr lang="en-US" smtClean="0"/>
              <a:t>11</a:t>
            </a:fld>
            <a:endParaRPr lang="en-US"/>
          </a:p>
        </p:txBody>
      </p:sp>
    </p:spTree>
    <p:extLst>
      <p:ext uri="{BB962C8B-B14F-4D97-AF65-F5344CB8AC3E}">
        <p14:creationId xmlns:p14="http://schemas.microsoft.com/office/powerpoint/2010/main" val="10755408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Go through list of bullet points.  These are some key plant characteristics for selecting cover crops. </a:t>
            </a:r>
          </a:p>
        </p:txBody>
      </p:sp>
      <p:sp>
        <p:nvSpPr>
          <p:cNvPr id="4" name="Slide Number Placeholder 3"/>
          <p:cNvSpPr>
            <a:spLocks noGrp="1"/>
          </p:cNvSpPr>
          <p:nvPr>
            <p:ph type="sldNum" sz="quarter" idx="5"/>
          </p:nvPr>
        </p:nvSpPr>
        <p:spPr/>
        <p:txBody>
          <a:bodyPr/>
          <a:lstStyle/>
          <a:p>
            <a:fld id="{50DCE376-9356-4FFA-8621-26D6704A1FC7}" type="slidenum">
              <a:rPr lang="en-US" smtClean="0"/>
              <a:t>12</a:t>
            </a:fld>
            <a:endParaRPr lang="en-US"/>
          </a:p>
        </p:txBody>
      </p:sp>
    </p:spTree>
    <p:extLst>
      <p:ext uri="{BB962C8B-B14F-4D97-AF65-F5344CB8AC3E}">
        <p14:creationId xmlns:p14="http://schemas.microsoft.com/office/powerpoint/2010/main" val="33816831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Ask group the question that begins this slide.  This slide really is referencing another set of potential concerns/challenges that can arise on small-scale farms focused on vegetable or fruit production. </a:t>
            </a:r>
          </a:p>
          <a:p>
            <a:endParaRPr lang="en-US" dirty="0"/>
          </a:p>
          <a:p>
            <a:r>
              <a:rPr lang="en-US" dirty="0"/>
              <a:t>Disease carry over and host of cash crop pest can be significant concerns in regions of the country with significant fruit and vegetable production or in warmer climates. </a:t>
            </a:r>
          </a:p>
          <a:p>
            <a:endParaRPr lang="en-US" dirty="0"/>
          </a:p>
          <a:p>
            <a:r>
              <a:rPr lang="en-US" dirty="0"/>
              <a:t>Photo: Josh Beniston, USDA NRCS.  A maturing bell bean (</a:t>
            </a:r>
            <a:r>
              <a:rPr lang="en-US" i="1" dirty="0"/>
              <a:t>Vicia faba</a:t>
            </a:r>
            <a:r>
              <a:rPr lang="en-US" dirty="0"/>
              <a:t>) cover crop in a vegetable production field in California. </a:t>
            </a:r>
          </a:p>
        </p:txBody>
      </p:sp>
      <p:sp>
        <p:nvSpPr>
          <p:cNvPr id="4" name="Slide Number Placeholder 3"/>
          <p:cNvSpPr>
            <a:spLocks noGrp="1"/>
          </p:cNvSpPr>
          <p:nvPr>
            <p:ph type="sldNum" sz="quarter" idx="5"/>
          </p:nvPr>
        </p:nvSpPr>
        <p:spPr/>
        <p:txBody>
          <a:bodyPr/>
          <a:lstStyle/>
          <a:p>
            <a:fld id="{50DCE376-9356-4FFA-8621-26D6704A1FC7}" type="slidenum">
              <a:rPr lang="en-US" smtClean="0"/>
              <a:t>13</a:t>
            </a:fld>
            <a:endParaRPr lang="en-US"/>
          </a:p>
        </p:txBody>
      </p:sp>
    </p:spTree>
    <p:extLst>
      <p:ext uri="{BB962C8B-B14F-4D97-AF65-F5344CB8AC3E}">
        <p14:creationId xmlns:p14="http://schemas.microsoft.com/office/powerpoint/2010/main" val="10170670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Ask the group this question and discuss briefly. </a:t>
            </a:r>
          </a:p>
          <a:p>
            <a:endParaRPr lang="en-US" dirty="0"/>
          </a:p>
          <a:p>
            <a:r>
              <a:rPr lang="en-US" dirty="0"/>
              <a:t>Some key concepts that we will look at in the module are that techniques and tools are generally different for managing cover crops in small-scale systems. </a:t>
            </a:r>
          </a:p>
        </p:txBody>
      </p:sp>
      <p:sp>
        <p:nvSpPr>
          <p:cNvPr id="4" name="Slide Number Placeholder 3"/>
          <p:cNvSpPr>
            <a:spLocks noGrp="1"/>
          </p:cNvSpPr>
          <p:nvPr>
            <p:ph type="sldNum" sz="quarter" idx="5"/>
          </p:nvPr>
        </p:nvSpPr>
        <p:spPr/>
        <p:txBody>
          <a:bodyPr/>
          <a:lstStyle/>
          <a:p>
            <a:fld id="{50DCE376-9356-4FFA-8621-26D6704A1FC7}" type="slidenum">
              <a:rPr lang="en-US" smtClean="0"/>
              <a:t>14</a:t>
            </a:fld>
            <a:endParaRPr lang="en-US"/>
          </a:p>
        </p:txBody>
      </p:sp>
    </p:spTree>
    <p:extLst>
      <p:ext uri="{BB962C8B-B14F-4D97-AF65-F5344CB8AC3E}">
        <p14:creationId xmlns:p14="http://schemas.microsoft.com/office/powerpoint/2010/main" val="6517360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Go through bullet points.  These are key distinctions in the way that cover cropping in small-scale systems differs from larger scale systems. </a:t>
            </a:r>
          </a:p>
          <a:p>
            <a:endParaRPr lang="en-US" dirty="0"/>
          </a:p>
          <a:p>
            <a:endParaRPr lang="en-US" dirty="0"/>
          </a:p>
          <a:p>
            <a:r>
              <a:rPr lang="en-US" dirty="0"/>
              <a:t>Higher seeding rates for quick or more dense coverage of soil </a:t>
            </a:r>
          </a:p>
          <a:p>
            <a:endParaRPr lang="en-US" dirty="0"/>
          </a:p>
          <a:p>
            <a:r>
              <a:rPr lang="en-US" dirty="0"/>
              <a:t>Photo: Josh Beniston, USDA NRCS.  Cover crop planting of bell beans and oats in a backyard raised bed. </a:t>
            </a:r>
          </a:p>
        </p:txBody>
      </p:sp>
      <p:sp>
        <p:nvSpPr>
          <p:cNvPr id="4" name="Slide Number Placeholder 3"/>
          <p:cNvSpPr>
            <a:spLocks noGrp="1"/>
          </p:cNvSpPr>
          <p:nvPr>
            <p:ph type="sldNum" sz="quarter" idx="5"/>
          </p:nvPr>
        </p:nvSpPr>
        <p:spPr/>
        <p:txBody>
          <a:bodyPr/>
          <a:lstStyle/>
          <a:p>
            <a:fld id="{50DCE376-9356-4FFA-8621-26D6704A1FC7}" type="slidenum">
              <a:rPr lang="en-US" smtClean="0"/>
              <a:t>15</a:t>
            </a:fld>
            <a:endParaRPr lang="en-US"/>
          </a:p>
        </p:txBody>
      </p:sp>
    </p:spTree>
    <p:extLst>
      <p:ext uri="{BB962C8B-B14F-4D97-AF65-F5344CB8AC3E}">
        <p14:creationId xmlns:p14="http://schemas.microsoft.com/office/powerpoint/2010/main" val="17224456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These are three of the most common methods used to plant cover crops in small-scale agriculture systems.  We will look at each option in greater detail. </a:t>
            </a:r>
          </a:p>
        </p:txBody>
      </p:sp>
      <p:sp>
        <p:nvSpPr>
          <p:cNvPr id="4" name="Slide Number Placeholder 3"/>
          <p:cNvSpPr>
            <a:spLocks noGrp="1"/>
          </p:cNvSpPr>
          <p:nvPr>
            <p:ph type="sldNum" sz="quarter" idx="5"/>
          </p:nvPr>
        </p:nvSpPr>
        <p:spPr/>
        <p:txBody>
          <a:bodyPr/>
          <a:lstStyle/>
          <a:p>
            <a:fld id="{50DCE376-9356-4FFA-8621-26D6704A1FC7}" type="slidenum">
              <a:rPr lang="en-US" smtClean="0"/>
              <a:t>16</a:t>
            </a:fld>
            <a:endParaRPr lang="en-US"/>
          </a:p>
        </p:txBody>
      </p:sp>
    </p:spTree>
    <p:extLst>
      <p:ext uri="{BB962C8B-B14F-4D97-AF65-F5344CB8AC3E}">
        <p14:creationId xmlns:p14="http://schemas.microsoft.com/office/powerpoint/2010/main" val="42449426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Broadcast seeding is a very common method for small-scale systems. </a:t>
            </a:r>
          </a:p>
          <a:p>
            <a:endParaRPr lang="en-US" dirty="0"/>
          </a:p>
          <a:p>
            <a:r>
              <a:rPr lang="en-US" dirty="0"/>
              <a:t>The second bullet point here highlights the common challenge of getting good seed to soil contact with this method. </a:t>
            </a:r>
          </a:p>
          <a:p>
            <a:endParaRPr lang="en-US" dirty="0"/>
          </a:p>
          <a:p>
            <a:r>
              <a:rPr lang="en-US" b="1" dirty="0"/>
              <a:t>To achieve recommended seeding rates, many people will calculate and weigh out the exact quantities of seed needed for the space. Without weighing out seed, it can be very challenging to get an accurate seeding rate. </a:t>
            </a:r>
          </a:p>
          <a:p>
            <a:endParaRPr lang="en-US" b="1" dirty="0"/>
          </a:p>
          <a:p>
            <a:r>
              <a:rPr lang="en-US" b="0" dirty="0"/>
              <a:t>Besides poor seed to soil contact, seed predation by birds can be a significant issue for broadcast seeding of cover crops in gardens. </a:t>
            </a:r>
          </a:p>
          <a:p>
            <a:endParaRPr lang="en-US" dirty="0"/>
          </a:p>
          <a:p>
            <a:r>
              <a:rPr lang="en-US" dirty="0"/>
              <a:t>Photo: Kevin Allison, Marion County Soil and Water Conservation District, Indiana. </a:t>
            </a:r>
          </a:p>
        </p:txBody>
      </p:sp>
      <p:sp>
        <p:nvSpPr>
          <p:cNvPr id="4" name="Slide Number Placeholder 3"/>
          <p:cNvSpPr>
            <a:spLocks noGrp="1"/>
          </p:cNvSpPr>
          <p:nvPr>
            <p:ph type="sldNum" sz="quarter" idx="5"/>
          </p:nvPr>
        </p:nvSpPr>
        <p:spPr/>
        <p:txBody>
          <a:bodyPr/>
          <a:lstStyle/>
          <a:p>
            <a:fld id="{50DCE376-9356-4FFA-8621-26D6704A1FC7}" type="slidenum">
              <a:rPr lang="en-US" smtClean="0"/>
              <a:t>17</a:t>
            </a:fld>
            <a:endParaRPr lang="en-US"/>
          </a:p>
        </p:txBody>
      </p:sp>
    </p:spTree>
    <p:extLst>
      <p:ext uri="{BB962C8B-B14F-4D97-AF65-F5344CB8AC3E}">
        <p14:creationId xmlns:p14="http://schemas.microsoft.com/office/powerpoint/2010/main" val="29950627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Incorporation, or pressing seeds into soil, is very important to successful germination of cover crops, particularly if the seed has been spread by broadcasting.</a:t>
            </a:r>
          </a:p>
          <a:p>
            <a:endParaRPr lang="en-US" dirty="0"/>
          </a:p>
          <a:p>
            <a:r>
              <a:rPr lang="en-US" dirty="0"/>
              <a:t>The third bullet point here goes through a list of tools that are commonly used to incorporate broadcasted cover crop seeds on small-scale farms. </a:t>
            </a:r>
          </a:p>
          <a:p>
            <a:endParaRPr lang="en-US" dirty="0"/>
          </a:p>
          <a:p>
            <a:r>
              <a:rPr lang="en-US" dirty="0"/>
              <a:t>Photo: https://www.johnnyseeds.com/ - A bed roller, weighted with a cement block.  This tool can be used either to create a smooth bed surface for seeding, or to incorporate and press seeds into soil following broadcast seeding. </a:t>
            </a:r>
          </a:p>
        </p:txBody>
      </p:sp>
      <p:sp>
        <p:nvSpPr>
          <p:cNvPr id="4" name="Slide Number Placeholder 3"/>
          <p:cNvSpPr>
            <a:spLocks noGrp="1"/>
          </p:cNvSpPr>
          <p:nvPr>
            <p:ph type="sldNum" sz="quarter" idx="5"/>
          </p:nvPr>
        </p:nvSpPr>
        <p:spPr/>
        <p:txBody>
          <a:bodyPr/>
          <a:lstStyle/>
          <a:p>
            <a:fld id="{50DCE376-9356-4FFA-8621-26D6704A1FC7}" type="slidenum">
              <a:rPr lang="en-US" smtClean="0"/>
              <a:t>18</a:t>
            </a:fld>
            <a:endParaRPr lang="en-US"/>
          </a:p>
        </p:txBody>
      </p:sp>
    </p:spTree>
    <p:extLst>
      <p:ext uri="{BB962C8B-B14F-4D97-AF65-F5344CB8AC3E}">
        <p14:creationId xmlns:p14="http://schemas.microsoft.com/office/powerpoint/2010/main" val="16983001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Row seeders are a common tool on small-scale farms and are commonly used for the direct seeding of vegetable crops.  They direct seeders operate in a similar fashion as a no till drill in that it makes a furrow in the soil and drops seeds into the furrow.  The seeders have plates that go inside the hopper, based on the size of the desired seed.  The plates </a:t>
            </a:r>
            <a:r>
              <a:rPr lang="en-US" dirty="0" err="1"/>
              <a:t>singulate</a:t>
            </a:r>
            <a:r>
              <a:rPr lang="en-US" dirty="0"/>
              <a:t> the seeds and provide desired spacing. The seeder being used in the photo is an “</a:t>
            </a:r>
            <a:r>
              <a:rPr lang="en-US" dirty="0" err="1"/>
              <a:t>Earthway</a:t>
            </a:r>
            <a:r>
              <a:rPr lang="en-US" dirty="0"/>
              <a:t>” brand.</a:t>
            </a:r>
          </a:p>
          <a:p>
            <a:br>
              <a:rPr lang="en-US" dirty="0"/>
            </a:br>
            <a:r>
              <a:rPr lang="en-US" dirty="0"/>
              <a:t>Some growers use this tool to achieve more precision seeding of cover crops at a garden scale.  It is particularly effective for larger seeded cover crops such as peas or bell beans.  </a:t>
            </a:r>
          </a:p>
          <a:p>
            <a:endParaRPr lang="en-US" dirty="0"/>
          </a:p>
          <a:p>
            <a:r>
              <a:rPr lang="en-US" dirty="0"/>
              <a:t>Slide and photo c/o Kevin Allison, Marion county SWCD, Indianapolis IN</a:t>
            </a:r>
          </a:p>
          <a:p>
            <a:endParaRPr lang="en-US" dirty="0"/>
          </a:p>
          <a:p>
            <a:r>
              <a:rPr lang="en-US" dirty="0"/>
              <a:t>“Using Manually – Operated Seeders for Precision Cover Crop Plantings on the Small Farm” document for </a:t>
            </a:r>
            <a:r>
              <a:rPr lang="en-US" dirty="0" err="1"/>
              <a:t>Earthway</a:t>
            </a:r>
            <a:r>
              <a:rPr lang="en-US" dirty="0"/>
              <a:t> seeders or manufacturer standards</a:t>
            </a:r>
          </a:p>
          <a:p>
            <a:endParaRPr lang="en-US" dirty="0"/>
          </a:p>
        </p:txBody>
      </p:sp>
      <p:sp>
        <p:nvSpPr>
          <p:cNvPr id="4" name="Slide Number Placeholder 3"/>
          <p:cNvSpPr>
            <a:spLocks noGrp="1"/>
          </p:cNvSpPr>
          <p:nvPr>
            <p:ph type="sldNum" sz="quarter" idx="5"/>
          </p:nvPr>
        </p:nvSpPr>
        <p:spPr/>
        <p:txBody>
          <a:bodyPr/>
          <a:lstStyle/>
          <a:p>
            <a:fld id="{50DCE376-9356-4FFA-8621-26D6704A1FC7}" type="slidenum">
              <a:rPr lang="en-US" smtClean="0"/>
              <a:t>19</a:t>
            </a:fld>
            <a:endParaRPr lang="en-US"/>
          </a:p>
        </p:txBody>
      </p:sp>
    </p:spTree>
    <p:extLst>
      <p:ext uri="{BB962C8B-B14F-4D97-AF65-F5344CB8AC3E}">
        <p14:creationId xmlns:p14="http://schemas.microsoft.com/office/powerpoint/2010/main" val="36668291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Photo on the right side of the screen shows a close up the </a:t>
            </a:r>
            <a:r>
              <a:rPr lang="en-US" dirty="0" err="1"/>
              <a:t>Earthway</a:t>
            </a:r>
            <a:r>
              <a:rPr lang="en-US" dirty="0"/>
              <a:t> seeder from behind.  The furrower, back of hopper and drag chain for closing furrow are all visible. </a:t>
            </a:r>
          </a:p>
          <a:p>
            <a:endParaRPr lang="en-US" dirty="0"/>
          </a:p>
          <a:p>
            <a:r>
              <a:rPr lang="en-US" dirty="0"/>
              <a:t>Photo on left side shows a growing cover crop of winter peas and oats planted with the </a:t>
            </a:r>
            <a:r>
              <a:rPr lang="en-US" dirty="0" err="1"/>
              <a:t>Earthway</a:t>
            </a:r>
            <a:r>
              <a:rPr lang="en-US" dirty="0"/>
              <a:t> and demonstrating good spacing and cover.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Slide and photo c/o Kevin Allison, Marion county SWCD, Indianapolis IN</a:t>
            </a:r>
          </a:p>
          <a:p>
            <a:endParaRPr lang="en-US" dirty="0"/>
          </a:p>
        </p:txBody>
      </p:sp>
      <p:sp>
        <p:nvSpPr>
          <p:cNvPr id="4" name="Slide Number Placeholder 3"/>
          <p:cNvSpPr>
            <a:spLocks noGrp="1"/>
          </p:cNvSpPr>
          <p:nvPr>
            <p:ph type="sldNum" sz="quarter" idx="5"/>
          </p:nvPr>
        </p:nvSpPr>
        <p:spPr/>
        <p:txBody>
          <a:bodyPr/>
          <a:lstStyle/>
          <a:p>
            <a:fld id="{50DCE376-9356-4FFA-8621-26D6704A1FC7}" type="slidenum">
              <a:rPr lang="en-US" smtClean="0"/>
              <a:t>20</a:t>
            </a:fld>
            <a:endParaRPr lang="en-US"/>
          </a:p>
        </p:txBody>
      </p:sp>
    </p:spTree>
    <p:extLst>
      <p:ext uri="{BB962C8B-B14F-4D97-AF65-F5344CB8AC3E}">
        <p14:creationId xmlns:p14="http://schemas.microsoft.com/office/powerpoint/2010/main" val="2670425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These are the learning objectives for this module. </a:t>
            </a:r>
          </a:p>
          <a:p>
            <a:endParaRPr lang="en-US" dirty="0"/>
          </a:p>
          <a:p>
            <a:r>
              <a:rPr lang="en-US" dirty="0"/>
              <a:t>Image courtesy of Indiana Urban Soil Health Program</a:t>
            </a:r>
          </a:p>
        </p:txBody>
      </p:sp>
      <p:sp>
        <p:nvSpPr>
          <p:cNvPr id="4" name="Slide Number Placeholder 3"/>
          <p:cNvSpPr>
            <a:spLocks noGrp="1"/>
          </p:cNvSpPr>
          <p:nvPr>
            <p:ph type="sldNum" sz="quarter" idx="5"/>
          </p:nvPr>
        </p:nvSpPr>
        <p:spPr/>
        <p:txBody>
          <a:bodyPr/>
          <a:lstStyle/>
          <a:p>
            <a:fld id="{50DCE376-9356-4FFA-8621-26D6704A1FC7}" type="slidenum">
              <a:rPr lang="en-US" smtClean="0"/>
              <a:t>2</a:t>
            </a:fld>
            <a:endParaRPr lang="en-US"/>
          </a:p>
        </p:txBody>
      </p:sp>
    </p:spTree>
    <p:extLst>
      <p:ext uri="{BB962C8B-B14F-4D97-AF65-F5344CB8AC3E}">
        <p14:creationId xmlns:p14="http://schemas.microsoft.com/office/powerpoint/2010/main" val="13461499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 simple and generally effective method for seeding cover crops at small-scale/garden scale is to use furrows.  A garden tool, such as the triangular hoe in the photo, is used to open furrows in rows in growing beds.  The seeds are then spread in the furrows, the soil is pushed back onto the furrows, and the planting is watered or irrigated.  As with broadcasting, the quantities of seed must be calculated and weighed for the growing area to achieve optimal seeding densities.   </a:t>
            </a:r>
          </a:p>
          <a:p>
            <a:r>
              <a:rPr lang="en-US" dirty="0"/>
              <a:t>Using furrows is a good choice of seeding method for beginning growers and gardeners who have not used cover crops in the past. </a:t>
            </a:r>
          </a:p>
          <a:p>
            <a:endParaRPr lang="en-US" dirty="0"/>
          </a:p>
          <a:p>
            <a:r>
              <a:rPr lang="en-US" dirty="0"/>
              <a:t>Slide and photo c/o Kevin Allison, Marion county SWCD, Indianapolis IN</a:t>
            </a:r>
          </a:p>
          <a:p>
            <a:endParaRPr lang="en-US" dirty="0"/>
          </a:p>
        </p:txBody>
      </p:sp>
      <p:sp>
        <p:nvSpPr>
          <p:cNvPr id="4" name="Slide Number Placeholder 3"/>
          <p:cNvSpPr>
            <a:spLocks noGrp="1"/>
          </p:cNvSpPr>
          <p:nvPr>
            <p:ph type="sldNum" sz="quarter" idx="5"/>
          </p:nvPr>
        </p:nvSpPr>
        <p:spPr/>
        <p:txBody>
          <a:bodyPr/>
          <a:lstStyle/>
          <a:p>
            <a:fld id="{50DCE376-9356-4FFA-8621-26D6704A1FC7}" type="slidenum">
              <a:rPr lang="en-US" smtClean="0"/>
              <a:t>21</a:t>
            </a:fld>
            <a:endParaRPr lang="en-US"/>
          </a:p>
        </p:txBody>
      </p:sp>
    </p:spTree>
    <p:extLst>
      <p:ext uri="{BB962C8B-B14F-4D97-AF65-F5344CB8AC3E}">
        <p14:creationId xmlns:p14="http://schemas.microsoft.com/office/powerpoint/2010/main" val="36472046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Inter-seeding is a more advanced cover crop planting technique.  The technique is primarily used in situations where the producers wants to keep a cash crop growing past the optimal dates for cover crop establishment – so that the cover crop has time to establish while the crop is growing.  </a:t>
            </a:r>
          </a:p>
          <a:p>
            <a:endParaRPr lang="en-US" dirty="0"/>
          </a:p>
          <a:p>
            <a:r>
              <a:rPr lang="en-US" dirty="0"/>
              <a:t>As described in the bullet points, inter-seeding into a growing or mature crop is more common than planting the cover crop at the same time as the cash crop.  The photos sow a clover cover crop germinating under mature tomato plants and a growing stand of a mixed winter cover crop that was seeded while a kale crop is still growing. </a:t>
            </a:r>
          </a:p>
          <a:p>
            <a:endParaRPr lang="en-US" dirty="0"/>
          </a:p>
          <a:p>
            <a:r>
              <a:rPr lang="en-US" dirty="0"/>
              <a:t>Slide and photos c/o Kevin Allison, Marion county SWCD, Indianapolis IN</a:t>
            </a:r>
          </a:p>
          <a:p>
            <a:endParaRPr lang="en-US" dirty="0"/>
          </a:p>
        </p:txBody>
      </p:sp>
      <p:sp>
        <p:nvSpPr>
          <p:cNvPr id="4" name="Slide Number Placeholder 3"/>
          <p:cNvSpPr>
            <a:spLocks noGrp="1"/>
          </p:cNvSpPr>
          <p:nvPr>
            <p:ph type="sldNum" sz="quarter" idx="5"/>
          </p:nvPr>
        </p:nvSpPr>
        <p:spPr/>
        <p:txBody>
          <a:bodyPr/>
          <a:lstStyle/>
          <a:p>
            <a:fld id="{50DCE376-9356-4FFA-8621-26D6704A1FC7}" type="slidenum">
              <a:rPr lang="en-US" smtClean="0"/>
              <a:t>22</a:t>
            </a:fld>
            <a:endParaRPr lang="en-US"/>
          </a:p>
        </p:txBody>
      </p:sp>
    </p:spTree>
    <p:extLst>
      <p:ext uri="{BB962C8B-B14F-4D97-AF65-F5344CB8AC3E}">
        <p14:creationId xmlns:p14="http://schemas.microsoft.com/office/powerpoint/2010/main" val="18461630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Moisture management after planting is key to the success of a cover crop.  Cover crop seeds must be watered after planting, unless there is rainfall.  In dry conditions, cover crop seedlings will likely need irrigation to keep them growing.  </a:t>
            </a:r>
          </a:p>
          <a:p>
            <a:r>
              <a:rPr lang="en-US" dirty="0"/>
              <a:t>It is important to stress this point with beginning growers and growers who are new to cover crops.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Slide and photo c/o Kevin Allison, Marion county SWCD, Indianapolis IN</a:t>
            </a:r>
          </a:p>
          <a:p>
            <a:endParaRPr lang="en-US" dirty="0"/>
          </a:p>
        </p:txBody>
      </p:sp>
      <p:sp>
        <p:nvSpPr>
          <p:cNvPr id="4" name="Slide Number Placeholder 3"/>
          <p:cNvSpPr>
            <a:spLocks noGrp="1"/>
          </p:cNvSpPr>
          <p:nvPr>
            <p:ph type="sldNum" sz="quarter" idx="5"/>
          </p:nvPr>
        </p:nvSpPr>
        <p:spPr/>
        <p:txBody>
          <a:bodyPr/>
          <a:lstStyle/>
          <a:p>
            <a:fld id="{50DCE376-9356-4FFA-8621-26D6704A1FC7}" type="slidenum">
              <a:rPr lang="en-US" smtClean="0"/>
              <a:t>23</a:t>
            </a:fld>
            <a:endParaRPr lang="en-US"/>
          </a:p>
        </p:txBody>
      </p:sp>
    </p:spTree>
    <p:extLst>
      <p:ext uri="{BB962C8B-B14F-4D97-AF65-F5344CB8AC3E}">
        <p14:creationId xmlns:p14="http://schemas.microsoft.com/office/powerpoint/2010/main" val="37127894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There are many reasons why cover crop plantings can fail.  Success of plantings needs to be monitored regularly during both the germination and seedling phases of growth to ensure success.  </a:t>
            </a:r>
          </a:p>
          <a:p>
            <a:endParaRPr lang="en-US" dirty="0"/>
          </a:p>
          <a:p>
            <a:r>
              <a:rPr lang="en-US" dirty="0"/>
              <a:t>These considerations apply across all scales of growing but may be important </a:t>
            </a:r>
          </a:p>
        </p:txBody>
      </p:sp>
      <p:sp>
        <p:nvSpPr>
          <p:cNvPr id="4" name="Slide Number Placeholder 3"/>
          <p:cNvSpPr>
            <a:spLocks noGrp="1"/>
          </p:cNvSpPr>
          <p:nvPr>
            <p:ph type="sldNum" sz="quarter" idx="5"/>
          </p:nvPr>
        </p:nvSpPr>
        <p:spPr/>
        <p:txBody>
          <a:bodyPr/>
          <a:lstStyle/>
          <a:p>
            <a:fld id="{50DCE376-9356-4FFA-8621-26D6704A1FC7}" type="slidenum">
              <a:rPr lang="en-US" smtClean="0"/>
              <a:t>24</a:t>
            </a:fld>
            <a:endParaRPr lang="en-US"/>
          </a:p>
        </p:txBody>
      </p:sp>
    </p:spTree>
    <p:extLst>
      <p:ext uri="{BB962C8B-B14F-4D97-AF65-F5344CB8AC3E}">
        <p14:creationId xmlns:p14="http://schemas.microsoft.com/office/powerpoint/2010/main" val="14832437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Ask the group this question for discussion and take several responses. </a:t>
            </a:r>
          </a:p>
          <a:p>
            <a:endParaRPr lang="en-US" dirty="0"/>
          </a:p>
          <a:p>
            <a:r>
              <a:rPr lang="en-US" dirty="0"/>
              <a:t>Termination can be a challenge in some small-scale scenarios, particularly if proper tools are not available.  </a:t>
            </a:r>
          </a:p>
          <a:p>
            <a:endParaRPr lang="en-US" dirty="0"/>
          </a:p>
          <a:p>
            <a:r>
              <a:rPr lang="en-US" dirty="0"/>
              <a:t>Termination method is also something that many beginning growers may not have considered.</a:t>
            </a:r>
          </a:p>
          <a:p>
            <a:endParaRPr lang="en-US" dirty="0"/>
          </a:p>
          <a:p>
            <a:r>
              <a:rPr lang="en-US" dirty="0"/>
              <a:t>Photo: Josh Beniston, USDA NRCS.  A diverse cool season cover crop in a backyard garden. </a:t>
            </a:r>
          </a:p>
        </p:txBody>
      </p:sp>
      <p:sp>
        <p:nvSpPr>
          <p:cNvPr id="4" name="Slide Number Placeholder 3"/>
          <p:cNvSpPr>
            <a:spLocks noGrp="1"/>
          </p:cNvSpPr>
          <p:nvPr>
            <p:ph type="sldNum" sz="quarter" idx="5"/>
          </p:nvPr>
        </p:nvSpPr>
        <p:spPr/>
        <p:txBody>
          <a:bodyPr/>
          <a:lstStyle/>
          <a:p>
            <a:fld id="{50DCE376-9356-4FFA-8621-26D6704A1FC7}" type="slidenum">
              <a:rPr lang="en-US" smtClean="0"/>
              <a:t>25</a:t>
            </a:fld>
            <a:endParaRPr lang="en-US"/>
          </a:p>
        </p:txBody>
      </p:sp>
    </p:spTree>
    <p:extLst>
      <p:ext uri="{BB962C8B-B14F-4D97-AF65-F5344CB8AC3E}">
        <p14:creationId xmlns:p14="http://schemas.microsoft.com/office/powerpoint/2010/main" val="26965376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This list follows on the question in the previous slide.  These are all potential methods for terminating a cover crop at small-scale.  All of the these methods have pros and cons. It is best to discuss termination at the beginning of planning for a cover crop.  The tools and methods that are available for termination can have an impact on the species of cover crop that is chosen. </a:t>
            </a:r>
          </a:p>
          <a:p>
            <a:endParaRPr lang="en-US" dirty="0"/>
          </a:p>
          <a:p>
            <a:endParaRPr lang="en-US" dirty="0"/>
          </a:p>
        </p:txBody>
      </p:sp>
      <p:sp>
        <p:nvSpPr>
          <p:cNvPr id="4" name="Slide Number Placeholder 3"/>
          <p:cNvSpPr>
            <a:spLocks noGrp="1"/>
          </p:cNvSpPr>
          <p:nvPr>
            <p:ph type="sldNum" sz="quarter" idx="5"/>
          </p:nvPr>
        </p:nvSpPr>
        <p:spPr/>
        <p:txBody>
          <a:bodyPr/>
          <a:lstStyle/>
          <a:p>
            <a:fld id="{50DCE376-9356-4FFA-8621-26D6704A1FC7}" type="slidenum">
              <a:rPr lang="en-US" smtClean="0"/>
              <a:t>26</a:t>
            </a:fld>
            <a:endParaRPr lang="en-US"/>
          </a:p>
        </p:txBody>
      </p:sp>
    </p:spTree>
    <p:extLst>
      <p:ext uri="{BB962C8B-B14F-4D97-AF65-F5344CB8AC3E}">
        <p14:creationId xmlns:p14="http://schemas.microsoft.com/office/powerpoint/2010/main" val="34170441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Tillage to incorporate a cover crop is common on organic farms, particular farms of a few acres or larger.  Often the cover crop is mowed ahead of incorporation by tillage, as in the photo.  </a:t>
            </a:r>
          </a:p>
          <a:p>
            <a:endParaRPr lang="en-US" dirty="0"/>
          </a:p>
          <a:p>
            <a:r>
              <a:rPr lang="en-US" dirty="0"/>
              <a:t>The tradition of thinking of cover crops as a green manure, generally involves tillage for termination and incorporation.   Organic producers often wait a period of a few weeks after incorporating a cover crop before planting their cash crop, to allow decomposition to occur. </a:t>
            </a:r>
          </a:p>
          <a:p>
            <a:endParaRPr lang="en-US" dirty="0"/>
          </a:p>
          <a:p>
            <a:r>
              <a:rPr lang="en-US" dirty="0"/>
              <a:t>Incorporation of cover crops is also practiced in rows between perennial crops such as grapes and tree crops.  </a:t>
            </a:r>
          </a:p>
          <a:p>
            <a:endParaRPr lang="en-US" dirty="0"/>
          </a:p>
          <a:p>
            <a:r>
              <a:rPr lang="en-US" dirty="0"/>
              <a:t>Legumes are often used in green manure cover crops as the decompose relatively quickly and provide some plant available nitrogen in the soil when terminated. </a:t>
            </a:r>
          </a:p>
          <a:p>
            <a:endParaRPr lang="en-US" dirty="0"/>
          </a:p>
          <a:p>
            <a:r>
              <a:rPr lang="en-US" dirty="0"/>
              <a:t>Photo: Josh Beniston, USDA NRCS.  A cover crop of bell beans is being incorporated with a disk harrow during primary tillage before spring planting, on an organic vegetable farm.  The bell beans were mowed ahead of the tillage. </a:t>
            </a:r>
          </a:p>
        </p:txBody>
      </p:sp>
      <p:sp>
        <p:nvSpPr>
          <p:cNvPr id="4" name="Slide Number Placeholder 3"/>
          <p:cNvSpPr>
            <a:spLocks noGrp="1"/>
          </p:cNvSpPr>
          <p:nvPr>
            <p:ph type="sldNum" sz="quarter" idx="5"/>
          </p:nvPr>
        </p:nvSpPr>
        <p:spPr/>
        <p:txBody>
          <a:bodyPr/>
          <a:lstStyle/>
          <a:p>
            <a:fld id="{50DCE376-9356-4FFA-8621-26D6704A1FC7}" type="slidenum">
              <a:rPr lang="en-US" smtClean="0"/>
              <a:t>27</a:t>
            </a:fld>
            <a:endParaRPr lang="en-US"/>
          </a:p>
        </p:txBody>
      </p:sp>
    </p:spTree>
    <p:extLst>
      <p:ext uri="{BB962C8B-B14F-4D97-AF65-F5344CB8AC3E}">
        <p14:creationId xmlns:p14="http://schemas.microsoft.com/office/powerpoint/2010/main" val="22161086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Mowing is often done as a first step in over crop termination.  Most cover crops will not be killed completely by mowing and will need a second step for full termination such as tillage, tarping, or spraying with herbicide.  </a:t>
            </a:r>
          </a:p>
          <a:p>
            <a:endParaRPr lang="en-US" dirty="0"/>
          </a:p>
          <a:p>
            <a:r>
              <a:rPr lang="en-US" dirty="0"/>
              <a:t>A flail mower chops plants into small pieces and is very effective for mowing cover crops ahead of incorporation or tarping.  Small-scale flail mowers are available on walk behind tractors, as displayed in the picture here. </a:t>
            </a:r>
          </a:p>
          <a:p>
            <a:endParaRPr lang="en-US" dirty="0"/>
          </a:p>
          <a:p>
            <a:r>
              <a:rPr lang="en-US" dirty="0"/>
              <a:t>At garden scale, tools such as a string trimmer, hedge trimmer or sickle can be used to chop down a cover crop. </a:t>
            </a:r>
          </a:p>
          <a:p>
            <a:endParaRPr lang="en-US" dirty="0"/>
          </a:p>
          <a:p>
            <a:endParaRPr lang="en-US" dirty="0"/>
          </a:p>
          <a:p>
            <a:r>
              <a:rPr lang="en-US" dirty="0"/>
              <a:t>Photo: Josh Beniston, USDA NRCS.  A flail mower on a BCS brand walk-behind tractor is being used to mow a cover crop on a small-scale vegetable farm. </a:t>
            </a:r>
          </a:p>
        </p:txBody>
      </p:sp>
      <p:sp>
        <p:nvSpPr>
          <p:cNvPr id="4" name="Slide Number Placeholder 3"/>
          <p:cNvSpPr>
            <a:spLocks noGrp="1"/>
          </p:cNvSpPr>
          <p:nvPr>
            <p:ph type="sldNum" sz="quarter" idx="5"/>
          </p:nvPr>
        </p:nvSpPr>
        <p:spPr/>
        <p:txBody>
          <a:bodyPr/>
          <a:lstStyle/>
          <a:p>
            <a:fld id="{50DCE376-9356-4FFA-8621-26D6704A1FC7}" type="slidenum">
              <a:rPr lang="en-US" smtClean="0"/>
              <a:t>28</a:t>
            </a:fld>
            <a:endParaRPr lang="en-US"/>
          </a:p>
        </p:txBody>
      </p:sp>
    </p:spTree>
    <p:extLst>
      <p:ext uri="{BB962C8B-B14F-4D97-AF65-F5344CB8AC3E}">
        <p14:creationId xmlns:p14="http://schemas.microsoft.com/office/powerpoint/2010/main" val="1703407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 mowed cover crop of bell beans on an organic vegetable farm.  The area on the right side of the photo has just been mowed with a flail mower.  The photo illustrates the ability of a flail mower to chop a mature cover crop into a thin layer of biomass on the soil surface. </a:t>
            </a:r>
          </a:p>
          <a:p>
            <a:endParaRPr lang="en-US" dirty="0"/>
          </a:p>
          <a:p>
            <a:endParaRPr lang="en-US" dirty="0"/>
          </a:p>
          <a:p>
            <a:r>
              <a:rPr lang="en-US" dirty="0"/>
              <a:t>Photo: Josh Beniston, USDA NRCS.</a:t>
            </a:r>
          </a:p>
        </p:txBody>
      </p:sp>
      <p:sp>
        <p:nvSpPr>
          <p:cNvPr id="4" name="Slide Number Placeholder 3"/>
          <p:cNvSpPr>
            <a:spLocks noGrp="1"/>
          </p:cNvSpPr>
          <p:nvPr>
            <p:ph type="sldNum" sz="quarter" idx="5"/>
          </p:nvPr>
        </p:nvSpPr>
        <p:spPr/>
        <p:txBody>
          <a:bodyPr/>
          <a:lstStyle/>
          <a:p>
            <a:fld id="{50DCE376-9356-4FFA-8621-26D6704A1FC7}" type="slidenum">
              <a:rPr lang="en-US" smtClean="0"/>
              <a:t>29</a:t>
            </a:fld>
            <a:endParaRPr lang="en-US"/>
          </a:p>
        </p:txBody>
      </p:sp>
    </p:spTree>
    <p:extLst>
      <p:ext uri="{BB962C8B-B14F-4D97-AF65-F5344CB8AC3E}">
        <p14:creationId xmlns:p14="http://schemas.microsoft.com/office/powerpoint/2010/main" val="40641094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Crimping is a method of terminating cover crops that works by snapping the stem of the plants.  Generally crimping is most effective when it is applied to cover crops at a particular growth stage near maturity.  Crimping has been developed as a method of cover crop termination primarily in organic systems.  It can allow producers to terminate a cover crop and retain the reside on the soil surface, without using herbicide and without disturbing the soil via tillage.  It is part of a suite of techniques being developed to reduce soil disturbance in organic systems or under the “organic no-till” umbrella. </a:t>
            </a:r>
          </a:p>
          <a:p>
            <a:endParaRPr lang="en-US" dirty="0"/>
          </a:p>
          <a:p>
            <a:r>
              <a:rPr lang="en-US" dirty="0"/>
              <a:t>There are roller crimpers that are used with tractors.  The photo shows a roller crimper designed by USDA ARS engineers to be used with a walk behind tractor.  Roller crimpers are generally a metal drum with straight pieces of metal on them that are pressed into the surface of the soil to snap the stems.  The crimper in the photo is spring loaded to snap it against the planting. </a:t>
            </a:r>
          </a:p>
          <a:p>
            <a:endParaRPr lang="en-US" dirty="0"/>
          </a:p>
          <a:p>
            <a:r>
              <a:rPr lang="en-US" dirty="0"/>
              <a:t>Roller crimping is a tricky practice and is not effective in all climates, with all cover crops, without the proper tools, or at the wrong stage of a plant’s growth cycle.  Best to approach with some caution and to encourage producers to try crimping on a small area before choosing to rely on it as a termination method. </a:t>
            </a:r>
          </a:p>
          <a:p>
            <a:endParaRPr lang="en-US" dirty="0"/>
          </a:p>
          <a:p>
            <a:r>
              <a:rPr lang="en-US" dirty="0"/>
              <a:t>Photo: Josh Beniston, USDA NRCS. </a:t>
            </a:r>
          </a:p>
        </p:txBody>
      </p:sp>
      <p:sp>
        <p:nvSpPr>
          <p:cNvPr id="4" name="Slide Number Placeholder 3"/>
          <p:cNvSpPr>
            <a:spLocks noGrp="1"/>
          </p:cNvSpPr>
          <p:nvPr>
            <p:ph type="sldNum" sz="quarter" idx="5"/>
          </p:nvPr>
        </p:nvSpPr>
        <p:spPr/>
        <p:txBody>
          <a:bodyPr/>
          <a:lstStyle/>
          <a:p>
            <a:fld id="{50DCE376-9356-4FFA-8621-26D6704A1FC7}" type="slidenum">
              <a:rPr lang="en-US" smtClean="0"/>
              <a:t>30</a:t>
            </a:fld>
            <a:endParaRPr lang="en-US"/>
          </a:p>
        </p:txBody>
      </p:sp>
    </p:spTree>
    <p:extLst>
      <p:ext uri="{BB962C8B-B14F-4D97-AF65-F5344CB8AC3E}">
        <p14:creationId xmlns:p14="http://schemas.microsoft.com/office/powerpoint/2010/main" val="11763822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Ask the group this question.  Take a few responses and discuss. </a:t>
            </a:r>
          </a:p>
          <a:p>
            <a:endParaRPr lang="en-US" dirty="0"/>
          </a:p>
          <a:p>
            <a:r>
              <a:rPr lang="en-US" dirty="0"/>
              <a:t>Photo: Josh Beniston, USDA NRCS.  A cover crop mixture with several different species growing in a backyard garden. </a:t>
            </a:r>
          </a:p>
        </p:txBody>
      </p:sp>
      <p:sp>
        <p:nvSpPr>
          <p:cNvPr id="4" name="Slide Number Placeholder 3"/>
          <p:cNvSpPr>
            <a:spLocks noGrp="1"/>
          </p:cNvSpPr>
          <p:nvPr>
            <p:ph type="sldNum" sz="quarter" idx="5"/>
          </p:nvPr>
        </p:nvSpPr>
        <p:spPr/>
        <p:txBody>
          <a:bodyPr/>
          <a:lstStyle/>
          <a:p>
            <a:fld id="{50DCE376-9356-4FFA-8621-26D6704A1FC7}" type="slidenum">
              <a:rPr lang="en-US" smtClean="0"/>
              <a:t>4</a:t>
            </a:fld>
            <a:endParaRPr lang="en-US"/>
          </a:p>
        </p:txBody>
      </p:sp>
    </p:spTree>
    <p:extLst>
      <p:ext uri="{BB962C8B-B14F-4D97-AF65-F5344CB8AC3E}">
        <p14:creationId xmlns:p14="http://schemas.microsoft.com/office/powerpoint/2010/main" val="2672494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In recent years, small-scale producers and gardeners have developed a method of crimping that can be done with hand tools.  The photo shows a home-built crimper made from a 2x4 board with two pieces of angle iron screwed to the bottom of the board.  The board also has a rope that is attached to both ends and is held in the hands like a handle.  The operator places the device low on the side of the cover crop plants and steps on it to push the plants down.  The angle iron pushes against the plant stems and snaps them.  Variations of this tool can be built and there are </a:t>
            </a:r>
            <a:r>
              <a:rPr lang="en-US" dirty="0" err="1"/>
              <a:t>youtube</a:t>
            </a:r>
            <a:r>
              <a:rPr lang="en-US" dirty="0"/>
              <a:t> videos demonstrating how to make the tool. </a:t>
            </a:r>
          </a:p>
          <a:p>
            <a:endParaRPr lang="en-US" dirty="0"/>
          </a:p>
          <a:p>
            <a:r>
              <a:rPr lang="en-US" dirty="0"/>
              <a:t>In the photos on the slide, the crimping tool was very effective for crimping a diverse cool-season cover crop mixture that included oats and mustards.  The crimping allowed for a large amount of biomass to be placed on the soil surface.  The phots show the same garden bed during and after the crimping process. </a:t>
            </a:r>
          </a:p>
          <a:p>
            <a:endParaRPr lang="en-US" dirty="0"/>
          </a:p>
          <a:p>
            <a:r>
              <a:rPr lang="en-US" dirty="0"/>
              <a:t>Full termination was achieved in this process by covering these beds with tarps after the crimping. </a:t>
            </a:r>
          </a:p>
          <a:p>
            <a:endParaRPr lang="en-US" dirty="0"/>
          </a:p>
          <a:p>
            <a:r>
              <a:rPr lang="en-US" dirty="0"/>
              <a:t>Photos: Josh Beniston, USDA NRCS.</a:t>
            </a:r>
          </a:p>
        </p:txBody>
      </p:sp>
      <p:sp>
        <p:nvSpPr>
          <p:cNvPr id="4" name="Slide Number Placeholder 3"/>
          <p:cNvSpPr>
            <a:spLocks noGrp="1"/>
          </p:cNvSpPr>
          <p:nvPr>
            <p:ph type="sldNum" sz="quarter" idx="5"/>
          </p:nvPr>
        </p:nvSpPr>
        <p:spPr/>
        <p:txBody>
          <a:bodyPr/>
          <a:lstStyle/>
          <a:p>
            <a:fld id="{50DCE376-9356-4FFA-8621-26D6704A1FC7}" type="slidenum">
              <a:rPr lang="en-US" smtClean="0"/>
              <a:t>31</a:t>
            </a:fld>
            <a:endParaRPr lang="en-US"/>
          </a:p>
        </p:txBody>
      </p:sp>
    </p:spTree>
    <p:extLst>
      <p:ext uri="{BB962C8B-B14F-4D97-AF65-F5344CB8AC3E}">
        <p14:creationId xmlns:p14="http://schemas.microsoft.com/office/powerpoint/2010/main" val="35103647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 soil slice showing the root biomass of the cover crop in the previous slide with crimping. The diverse cover crop mixture provided a diversity of root types and made an immediate impact on the structure and aggregation of this sandy loam soil. </a:t>
            </a:r>
          </a:p>
          <a:p>
            <a:endParaRPr lang="en-US" dirty="0"/>
          </a:p>
          <a:p>
            <a:r>
              <a:rPr lang="en-US" dirty="0"/>
              <a:t>Photo: Josh Beniston, USDA NRCS</a:t>
            </a:r>
          </a:p>
        </p:txBody>
      </p:sp>
      <p:sp>
        <p:nvSpPr>
          <p:cNvPr id="4" name="Slide Number Placeholder 3"/>
          <p:cNvSpPr>
            <a:spLocks noGrp="1"/>
          </p:cNvSpPr>
          <p:nvPr>
            <p:ph type="sldNum" sz="quarter" idx="5"/>
          </p:nvPr>
        </p:nvSpPr>
        <p:spPr/>
        <p:txBody>
          <a:bodyPr/>
          <a:lstStyle/>
          <a:p>
            <a:fld id="{50DCE376-9356-4FFA-8621-26D6704A1FC7}" type="slidenum">
              <a:rPr lang="en-US" smtClean="0"/>
              <a:t>32</a:t>
            </a:fld>
            <a:endParaRPr lang="en-US"/>
          </a:p>
        </p:txBody>
      </p:sp>
    </p:spTree>
    <p:extLst>
      <p:ext uri="{BB962C8B-B14F-4D97-AF65-F5344CB8AC3E}">
        <p14:creationId xmlns:p14="http://schemas.microsoft.com/office/powerpoint/2010/main" val="6334048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Tarps are tool that has become more popular for cover crop termination on small-scale farms.  The tarp cuts off the sunlight to the plant, which kills it.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Bullets above describe well.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NRCS note: Tarping = mechanical weed control with plastic or tarps in scenarios</a:t>
            </a:r>
          </a:p>
          <a:p>
            <a:endParaRPr lang="en-US" dirty="0"/>
          </a:p>
          <a:p>
            <a:r>
              <a:rPr lang="en-US" dirty="0"/>
              <a:t>Photo: Josh Beniston, USDA NRCS.  Silage tarp is used for termination of a cool season cover crop at a site with permanent beds. </a:t>
            </a:r>
          </a:p>
        </p:txBody>
      </p:sp>
      <p:sp>
        <p:nvSpPr>
          <p:cNvPr id="4" name="Slide Number Placeholder 3"/>
          <p:cNvSpPr>
            <a:spLocks noGrp="1"/>
          </p:cNvSpPr>
          <p:nvPr>
            <p:ph type="sldNum" sz="quarter" idx="5"/>
          </p:nvPr>
        </p:nvSpPr>
        <p:spPr/>
        <p:txBody>
          <a:bodyPr/>
          <a:lstStyle/>
          <a:p>
            <a:fld id="{50DCE376-9356-4FFA-8621-26D6704A1FC7}" type="slidenum">
              <a:rPr lang="en-US" smtClean="0"/>
              <a:t>33</a:t>
            </a:fld>
            <a:endParaRPr lang="en-US"/>
          </a:p>
        </p:txBody>
      </p:sp>
    </p:spTree>
    <p:extLst>
      <p:ext uri="{BB962C8B-B14F-4D97-AF65-F5344CB8AC3E}">
        <p14:creationId xmlns:p14="http://schemas.microsoft.com/office/powerpoint/2010/main" val="14703872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Winter kill, or allowing plants that are not hardy to be killed by cold frosts/weather, is a strategy for terminating cover crops.  </a:t>
            </a:r>
          </a:p>
          <a:p>
            <a:endParaRPr lang="en-US" dirty="0"/>
          </a:p>
          <a:p>
            <a:r>
              <a:rPr lang="en-US" dirty="0"/>
              <a:t>A winter kill cover crop would generally either be a warm season cover crop that was allowed to grow into the fall, or cold temperatures.  </a:t>
            </a:r>
          </a:p>
          <a:p>
            <a:endParaRPr lang="en-US" dirty="0"/>
          </a:p>
          <a:p>
            <a:r>
              <a:rPr lang="en-US" dirty="0"/>
              <a:t>OR a cool season cover crop that is not winter hardy in a particular area, that is typically planted early in the fall or late summer to give it time to mature before freezing weather arrives. </a:t>
            </a:r>
          </a:p>
          <a:p>
            <a:endParaRPr lang="en-US" dirty="0"/>
          </a:p>
          <a:p>
            <a:r>
              <a:rPr lang="en-US" dirty="0"/>
              <a:t>Winter kill cover crops have the benefit of not requiting a lot of labor for termination.  They can require additional mowing or cutting down of plant residues.  Some winter kill cover crops provide good reside cover during the winter and spring, while others do not. </a:t>
            </a:r>
          </a:p>
          <a:p>
            <a:endParaRPr lang="en-US" dirty="0"/>
          </a:p>
          <a:p>
            <a:r>
              <a:rPr lang="en-US" dirty="0"/>
              <a:t>This termination and cover crop planning strategy may be effective for small-scale growers who are new to cover cropping or don’t have a lot of tools for termination.  It may also be beneficial in scenarios where growers want to start their </a:t>
            </a:r>
            <a:r>
              <a:rPr lang="en-US"/>
              <a:t>cash crops </a:t>
            </a:r>
            <a:r>
              <a:rPr lang="en-US" dirty="0"/>
              <a:t>early in the spring and don’t want to deal with termination or heavy residue cover. </a:t>
            </a:r>
          </a:p>
        </p:txBody>
      </p:sp>
      <p:sp>
        <p:nvSpPr>
          <p:cNvPr id="4" name="Slide Number Placeholder 3"/>
          <p:cNvSpPr>
            <a:spLocks noGrp="1"/>
          </p:cNvSpPr>
          <p:nvPr>
            <p:ph type="sldNum" sz="quarter" idx="5"/>
          </p:nvPr>
        </p:nvSpPr>
        <p:spPr/>
        <p:txBody>
          <a:bodyPr/>
          <a:lstStyle/>
          <a:p>
            <a:fld id="{50DCE376-9356-4FFA-8621-26D6704A1FC7}" type="slidenum">
              <a:rPr lang="en-US" smtClean="0"/>
              <a:t>34</a:t>
            </a:fld>
            <a:endParaRPr lang="en-US"/>
          </a:p>
        </p:txBody>
      </p:sp>
    </p:spTree>
    <p:extLst>
      <p:ext uri="{BB962C8B-B14F-4D97-AF65-F5344CB8AC3E}">
        <p14:creationId xmlns:p14="http://schemas.microsoft.com/office/powerpoint/2010/main" val="20127841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DCE376-9356-4FFA-8621-26D6704A1FC7}" type="slidenum">
              <a:rPr lang="en-US" smtClean="0"/>
              <a:t>35</a:t>
            </a:fld>
            <a:endParaRPr lang="en-US"/>
          </a:p>
        </p:txBody>
      </p:sp>
    </p:spTree>
    <p:extLst>
      <p:ext uri="{BB962C8B-B14F-4D97-AF65-F5344CB8AC3E}">
        <p14:creationId xmlns:p14="http://schemas.microsoft.com/office/powerpoint/2010/main" val="61215318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Many urban and backyard gardeners may not be very familiar with the cover cropping practice. </a:t>
            </a:r>
          </a:p>
          <a:p>
            <a:br>
              <a:rPr lang="en-US" dirty="0"/>
            </a:br>
            <a:r>
              <a:rPr lang="en-US" dirty="0"/>
              <a:t>Also, raised bed gardens filled with a mixture of potting soil, compost, and/or mineral soil may have soil organism habitat resource concerns, primarily if they are only growing vegetables during the warm season, removing crop residues,  and leaving the garden fallow during the cool season. </a:t>
            </a:r>
          </a:p>
          <a:p>
            <a:endParaRPr lang="en-US" dirty="0"/>
          </a:p>
          <a:p>
            <a:r>
              <a:rPr lang="en-US" dirty="0"/>
              <a:t>Ask class participants how they would address this situation with a cover crop and take one or two responses. </a:t>
            </a:r>
          </a:p>
        </p:txBody>
      </p:sp>
      <p:sp>
        <p:nvSpPr>
          <p:cNvPr id="4" name="Slide Number Placeholder 3"/>
          <p:cNvSpPr>
            <a:spLocks noGrp="1"/>
          </p:cNvSpPr>
          <p:nvPr>
            <p:ph type="sldNum" sz="quarter" idx="5"/>
          </p:nvPr>
        </p:nvSpPr>
        <p:spPr/>
        <p:txBody>
          <a:bodyPr/>
          <a:lstStyle/>
          <a:p>
            <a:fld id="{50DCE376-9356-4FFA-8621-26D6704A1FC7}" type="slidenum">
              <a:rPr lang="en-US" smtClean="0"/>
              <a:t>36</a:t>
            </a:fld>
            <a:endParaRPr lang="en-US"/>
          </a:p>
        </p:txBody>
      </p:sp>
    </p:spTree>
    <p:extLst>
      <p:ext uri="{BB962C8B-B14F-4D97-AF65-F5344CB8AC3E}">
        <p14:creationId xmlns:p14="http://schemas.microsoft.com/office/powerpoint/2010/main" val="226833245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Cover cropping can work quite well in small-scale, constructed raised bed gardens.  The photo shows a winter cover crop of oats and bell beans, growing in a backyard garden in California.  This cover crop was planted by making furrows in the soil surface and planting into those furrows. </a:t>
            </a:r>
          </a:p>
          <a:p>
            <a:endParaRPr lang="en-US" dirty="0"/>
          </a:p>
          <a:p>
            <a:r>
              <a:rPr lang="en-US" dirty="0"/>
              <a:t>Photo: Josh Beniston, USDA NRCS</a:t>
            </a:r>
          </a:p>
        </p:txBody>
      </p:sp>
      <p:sp>
        <p:nvSpPr>
          <p:cNvPr id="4" name="Slide Number Placeholder 3"/>
          <p:cNvSpPr>
            <a:spLocks noGrp="1"/>
          </p:cNvSpPr>
          <p:nvPr>
            <p:ph type="sldNum" sz="quarter" idx="5"/>
          </p:nvPr>
        </p:nvSpPr>
        <p:spPr/>
        <p:txBody>
          <a:bodyPr/>
          <a:lstStyle/>
          <a:p>
            <a:fld id="{50DCE376-9356-4FFA-8621-26D6704A1FC7}" type="slidenum">
              <a:rPr lang="en-US" smtClean="0"/>
              <a:t>37</a:t>
            </a:fld>
            <a:endParaRPr lang="en-US"/>
          </a:p>
        </p:txBody>
      </p:sp>
    </p:spTree>
    <p:extLst>
      <p:ext uri="{BB962C8B-B14F-4D97-AF65-F5344CB8AC3E}">
        <p14:creationId xmlns:p14="http://schemas.microsoft.com/office/powerpoint/2010/main" val="197563916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This series of photos documents the process of terminating the cover crop and transitioning the bed to spring vegetable crops, using only small-scale hand tools. </a:t>
            </a:r>
          </a:p>
          <a:p>
            <a:endParaRPr lang="en-US" dirty="0"/>
          </a:p>
          <a:p>
            <a:r>
              <a:rPr lang="en-US" dirty="0"/>
              <a:t>The process begins in the upper left corner.  The cover crop is cut down with hedge shears, and the residue is laid on the soil surface.  In the upper right corner, a piece of landscape fabric is placed over the bed for approximately a month to kill the cover crop in a “tarping process”.  After the tarp is removed, significant crop residue remains (bottom left photo).  This residue is moved aside to clear the soil surface for planting spring vegetables via transplanting (bottom center photo).  Finally, the remaining cover crop residue is used as a mulch for the growing vegetable crop (bottom right photo). </a:t>
            </a:r>
          </a:p>
          <a:p>
            <a:endParaRPr lang="en-US" dirty="0"/>
          </a:p>
          <a:p>
            <a:r>
              <a:rPr lang="en-US" dirty="0"/>
              <a:t>Photos: Josh Beniston, USDA NRCS. </a:t>
            </a:r>
          </a:p>
        </p:txBody>
      </p:sp>
      <p:sp>
        <p:nvSpPr>
          <p:cNvPr id="4" name="Slide Number Placeholder 3"/>
          <p:cNvSpPr>
            <a:spLocks noGrp="1"/>
          </p:cNvSpPr>
          <p:nvPr>
            <p:ph type="sldNum" sz="quarter" idx="5"/>
          </p:nvPr>
        </p:nvSpPr>
        <p:spPr/>
        <p:txBody>
          <a:bodyPr/>
          <a:lstStyle/>
          <a:p>
            <a:fld id="{50DCE376-9356-4FFA-8621-26D6704A1FC7}" type="slidenum">
              <a:rPr lang="en-US" smtClean="0"/>
              <a:t>38</a:t>
            </a:fld>
            <a:endParaRPr lang="en-US"/>
          </a:p>
        </p:txBody>
      </p:sp>
    </p:spTree>
    <p:extLst>
      <p:ext uri="{BB962C8B-B14F-4D97-AF65-F5344CB8AC3E}">
        <p14:creationId xmlns:p14="http://schemas.microsoft.com/office/powerpoint/2010/main" val="383414838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Go through information in slide and ask class participants how they would handle this situation with a cover crop. </a:t>
            </a:r>
          </a:p>
        </p:txBody>
      </p:sp>
      <p:sp>
        <p:nvSpPr>
          <p:cNvPr id="4" name="Slide Number Placeholder 3"/>
          <p:cNvSpPr>
            <a:spLocks noGrp="1"/>
          </p:cNvSpPr>
          <p:nvPr>
            <p:ph type="sldNum" sz="quarter" idx="5"/>
          </p:nvPr>
        </p:nvSpPr>
        <p:spPr/>
        <p:txBody>
          <a:bodyPr/>
          <a:lstStyle/>
          <a:p>
            <a:fld id="{50DCE376-9356-4FFA-8621-26D6704A1FC7}" type="slidenum">
              <a:rPr lang="en-US" smtClean="0"/>
              <a:t>39</a:t>
            </a:fld>
            <a:endParaRPr lang="en-US"/>
          </a:p>
        </p:txBody>
      </p:sp>
    </p:spTree>
    <p:extLst>
      <p:ext uri="{BB962C8B-B14F-4D97-AF65-F5344CB8AC3E}">
        <p14:creationId xmlns:p14="http://schemas.microsoft.com/office/powerpoint/2010/main" val="39489723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 cover crop in the photo is primarily winter pea.  This is a good choice for the scenario, in this climate of Fort Worth TX, because it produces significant biomass and provides excellent cover during the winter.  It also provides atmospheric Nitrogen – Regional Soil Health Specialist Willie Durham is observing root nodules on the peas in the photo on right.  Winter peas are also relatively easy to kill – they do not regrow well after mowing and while they produce a lot of residue, it breaks down quickly.  In cold climates, winter pea will winter kill, which can also be beneficial for producers new to cover cropping. </a:t>
            </a:r>
          </a:p>
          <a:p>
            <a:endParaRPr lang="en-US" dirty="0"/>
          </a:p>
          <a:p>
            <a:r>
              <a:rPr lang="en-US" dirty="0"/>
              <a:t>Photos: Josh Beniston and Michael Higgins, USDA NRCS</a:t>
            </a:r>
          </a:p>
        </p:txBody>
      </p:sp>
      <p:sp>
        <p:nvSpPr>
          <p:cNvPr id="4" name="Slide Number Placeholder 3"/>
          <p:cNvSpPr>
            <a:spLocks noGrp="1"/>
          </p:cNvSpPr>
          <p:nvPr>
            <p:ph type="sldNum" sz="quarter" idx="5"/>
          </p:nvPr>
        </p:nvSpPr>
        <p:spPr/>
        <p:txBody>
          <a:bodyPr/>
          <a:lstStyle/>
          <a:p>
            <a:fld id="{50DCE376-9356-4FFA-8621-26D6704A1FC7}" type="slidenum">
              <a:rPr lang="en-US" smtClean="0"/>
              <a:t>40</a:t>
            </a:fld>
            <a:endParaRPr lang="en-US"/>
          </a:p>
        </p:txBody>
      </p:sp>
    </p:spTree>
    <p:extLst>
      <p:ext uri="{BB962C8B-B14F-4D97-AF65-F5344CB8AC3E}">
        <p14:creationId xmlns:p14="http://schemas.microsoft.com/office/powerpoint/2010/main" val="28691040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DCE376-9356-4FFA-8621-26D6704A1FC7}" type="slidenum">
              <a:rPr lang="en-US" smtClean="0"/>
              <a:t>5</a:t>
            </a:fld>
            <a:endParaRPr lang="en-US"/>
          </a:p>
        </p:txBody>
      </p:sp>
    </p:spTree>
    <p:extLst>
      <p:ext uri="{BB962C8B-B14F-4D97-AF65-F5344CB8AC3E}">
        <p14:creationId xmlns:p14="http://schemas.microsoft.com/office/powerpoint/2010/main" val="205985376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This photo shows a winter cover crop of vetch in a small-scale garden.  Vetch also achieves the goals of providing excellent cover and residue that breaks down relatively quickly.  Vetch can be harder to terminate than the winter peas, however.  This vetch cover crop was terminated by flail mowing and then covering with a silage tarp.  </a:t>
            </a:r>
          </a:p>
          <a:p>
            <a:endParaRPr lang="en-US" dirty="0"/>
          </a:p>
          <a:p>
            <a:r>
              <a:rPr lang="en-US" dirty="0"/>
              <a:t>Photo: Josh Beniston, USDA NRCS. </a:t>
            </a:r>
          </a:p>
        </p:txBody>
      </p:sp>
      <p:sp>
        <p:nvSpPr>
          <p:cNvPr id="4" name="Slide Number Placeholder 3"/>
          <p:cNvSpPr>
            <a:spLocks noGrp="1"/>
          </p:cNvSpPr>
          <p:nvPr>
            <p:ph type="sldNum" sz="quarter" idx="5"/>
          </p:nvPr>
        </p:nvSpPr>
        <p:spPr/>
        <p:txBody>
          <a:bodyPr/>
          <a:lstStyle/>
          <a:p>
            <a:fld id="{50DCE376-9356-4FFA-8621-26D6704A1FC7}" type="slidenum">
              <a:rPr lang="en-US" smtClean="0"/>
              <a:t>41</a:t>
            </a:fld>
            <a:endParaRPr lang="en-US"/>
          </a:p>
        </p:txBody>
      </p:sp>
    </p:spTree>
    <p:extLst>
      <p:ext uri="{BB962C8B-B14F-4D97-AF65-F5344CB8AC3E}">
        <p14:creationId xmlns:p14="http://schemas.microsoft.com/office/powerpoint/2010/main" val="5800987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6DCD5-D31C-3BC9-9919-A51C528430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FBB36C-DF07-F979-BCFB-CA2E0E16B217}"/>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B8DBFA31-AFE3-2FE4-0190-510C1A910A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D9F27B2-40A7-46A7-29D2-43F24AD8F9EC}"/>
              </a:ext>
            </a:extLst>
          </p:cNvPr>
          <p:cNvSpPr>
            <a:spLocks noGrp="1"/>
          </p:cNvSpPr>
          <p:nvPr>
            <p:ph type="sldNum" sz="quarter" idx="5"/>
          </p:nvPr>
        </p:nvSpPr>
        <p:spPr/>
        <p:txBody>
          <a:bodyPr/>
          <a:lstStyle/>
          <a:p>
            <a:fld id="{50DCE376-9356-4FFA-8621-26D6704A1FC7}" type="slidenum">
              <a:rPr lang="en-US" smtClean="0"/>
              <a:t>42</a:t>
            </a:fld>
            <a:endParaRPr lang="en-US"/>
          </a:p>
        </p:txBody>
      </p:sp>
    </p:spTree>
    <p:extLst>
      <p:ext uri="{BB962C8B-B14F-4D97-AF65-F5344CB8AC3E}">
        <p14:creationId xmlns:p14="http://schemas.microsoft.com/office/powerpoint/2010/main" val="74462468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This site was used as a formal research trial for evaluating soil health management for urban agriculture in Youngstown, OH, circa 2010 – 13.</a:t>
            </a:r>
          </a:p>
          <a:p>
            <a:endParaRPr lang="en-US" dirty="0"/>
          </a:p>
          <a:p>
            <a:r>
              <a:rPr lang="en-US" dirty="0"/>
              <a:t>Two residential homes were previously demolished at the site and the desire was to use the site as an urban garden and greenspace.  The two lots with the research garden were adjacent to a few other lots being used as a community garden.  </a:t>
            </a:r>
          </a:p>
          <a:p>
            <a:endParaRPr lang="en-US" dirty="0"/>
          </a:p>
          <a:p>
            <a:r>
              <a:rPr lang="en-US" dirty="0"/>
              <a:t>The research project evaluated the use of shallow constructed raised beds, heavy compost application, compost + biochar, and compost + intensive cover cropping – as low-cost methods for restoring soil health and supporting urban agriculture at the site. </a:t>
            </a:r>
          </a:p>
          <a:p>
            <a:r>
              <a:rPr lang="en-US" dirty="0"/>
              <a:t>https://onlinelibrary.wiley.com/doi/full/10.1002/ldr.2342</a:t>
            </a:r>
          </a:p>
          <a:p>
            <a:endParaRPr lang="en-US" dirty="0"/>
          </a:p>
          <a:p>
            <a:r>
              <a:rPr lang="en-US" dirty="0"/>
              <a:t>This photo was taken in early May, at the time when the research garden was being constructed.  The photo shows the organic matter depleted soil at the site.  The soil was heavily compacted at this time and had extensive crusting.  It was not clear that vegetable plants were going to be able to grow in the ground at the site at the time that this photo was taken.  Bulk density measurements taken at this time averaged 1.8 g cm3 across the site, which is indeed to compact for plant growth. </a:t>
            </a:r>
          </a:p>
          <a:p>
            <a:endParaRPr lang="en-US" dirty="0"/>
          </a:p>
          <a:p>
            <a:r>
              <a:rPr lang="en-US" dirty="0"/>
              <a:t>Photo: Josh Beniston, USDA NRCS</a:t>
            </a:r>
          </a:p>
        </p:txBody>
      </p:sp>
      <p:sp>
        <p:nvSpPr>
          <p:cNvPr id="4" name="Slide Number Placeholder 3"/>
          <p:cNvSpPr>
            <a:spLocks noGrp="1"/>
          </p:cNvSpPr>
          <p:nvPr>
            <p:ph type="sldNum" sz="quarter" idx="5"/>
          </p:nvPr>
        </p:nvSpPr>
        <p:spPr/>
        <p:txBody>
          <a:bodyPr/>
          <a:lstStyle/>
          <a:p>
            <a:fld id="{50DCE376-9356-4FFA-8621-26D6704A1FC7}" type="slidenum">
              <a:rPr lang="en-US" smtClean="0"/>
              <a:t>43</a:t>
            </a:fld>
            <a:endParaRPr lang="en-US"/>
          </a:p>
        </p:txBody>
      </p:sp>
    </p:spTree>
    <p:extLst>
      <p:ext uri="{BB962C8B-B14F-4D97-AF65-F5344CB8AC3E}">
        <p14:creationId xmlns:p14="http://schemas.microsoft.com/office/powerpoint/2010/main" val="173311705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This photo was taken approximately 2 months later in July.  The </a:t>
            </a:r>
            <a:r>
              <a:rPr lang="en-US" dirty="0" err="1"/>
              <a:t>swiss</a:t>
            </a:r>
            <a:r>
              <a:rPr lang="en-US" dirty="0"/>
              <a:t> chard plants in the foreground are growing in a plot that was amended with compost.  The tomatoes next to them are in an unamended control plot.  </a:t>
            </a:r>
          </a:p>
          <a:p>
            <a:endParaRPr lang="en-US" dirty="0"/>
          </a:p>
          <a:p>
            <a:r>
              <a:rPr lang="en-US" dirty="0"/>
              <a:t>The tall grass is a cover crop – Ask participants if they know what plant this is and take a couple of responses. </a:t>
            </a:r>
          </a:p>
          <a:p>
            <a:endParaRPr lang="en-US" dirty="0"/>
          </a:p>
          <a:p>
            <a:r>
              <a:rPr lang="en-US" dirty="0"/>
              <a:t>It is sorghum </a:t>
            </a:r>
            <a:r>
              <a:rPr lang="en-US" dirty="0" err="1"/>
              <a:t>sudangrass</a:t>
            </a:r>
            <a:r>
              <a:rPr lang="en-US" dirty="0"/>
              <a:t>.  During the first growing seasons, one of the treatments was to amend the soil with compost and then plant sorghum </a:t>
            </a:r>
            <a:r>
              <a:rPr lang="en-US" dirty="0" err="1"/>
              <a:t>sudangrass</a:t>
            </a:r>
            <a:r>
              <a:rPr lang="en-US" dirty="0"/>
              <a:t> during the summer.  Sorghum </a:t>
            </a:r>
            <a:r>
              <a:rPr lang="en-US" dirty="0" err="1"/>
              <a:t>sudangrass</a:t>
            </a:r>
            <a:r>
              <a:rPr lang="en-US" dirty="0"/>
              <a:t> was chosen because </a:t>
            </a:r>
            <a:r>
              <a:rPr lang="en-US" dirty="0" err="1"/>
              <a:t>sudangrass</a:t>
            </a:r>
            <a:r>
              <a:rPr lang="en-US" dirty="0"/>
              <a:t> was found to be the most effective cover crop for remediating soil compaction in a study done by Cornell University Extension in the late 1990s, see link below.  </a:t>
            </a:r>
          </a:p>
          <a:p>
            <a:endParaRPr lang="en-US" dirty="0"/>
          </a:p>
          <a:p>
            <a:r>
              <a:rPr lang="en-US" dirty="0"/>
              <a:t>https://news.cornell.edu/stories/1997/07/cornell-researchers-seek-biological-approach-revitalize-compacted-and-poor-quality</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Josh Beniston, USDA NRCS</a:t>
            </a:r>
          </a:p>
          <a:p>
            <a:endParaRPr lang="en-US" dirty="0"/>
          </a:p>
        </p:txBody>
      </p:sp>
      <p:sp>
        <p:nvSpPr>
          <p:cNvPr id="4" name="Slide Number Placeholder 3"/>
          <p:cNvSpPr>
            <a:spLocks noGrp="1"/>
          </p:cNvSpPr>
          <p:nvPr>
            <p:ph type="sldNum" sz="quarter" idx="5"/>
          </p:nvPr>
        </p:nvSpPr>
        <p:spPr/>
        <p:txBody>
          <a:bodyPr/>
          <a:lstStyle/>
          <a:p>
            <a:fld id="{50DCE376-9356-4FFA-8621-26D6704A1FC7}" type="slidenum">
              <a:rPr lang="en-US" smtClean="0"/>
              <a:t>44</a:t>
            </a:fld>
            <a:endParaRPr lang="en-US"/>
          </a:p>
        </p:txBody>
      </p:sp>
    </p:spTree>
    <p:extLst>
      <p:ext uri="{BB962C8B-B14F-4D97-AF65-F5344CB8AC3E}">
        <p14:creationId xmlns:p14="http://schemas.microsoft.com/office/powerpoint/2010/main" val="37672009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 sorghum </a:t>
            </a:r>
            <a:r>
              <a:rPr lang="en-US" dirty="0" err="1"/>
              <a:t>sudangrass</a:t>
            </a:r>
            <a:r>
              <a:rPr lang="en-US" dirty="0"/>
              <a:t> cover crop produced a tremendous amount of biomass during that summer.  It was cut down or mowed twice with a gas powered hedge trimmer and the biomass was retained on the plot.  Measured estimates of the total amount of aboveground biomass produced by the sorghum </a:t>
            </a:r>
            <a:r>
              <a:rPr lang="en-US" dirty="0" err="1"/>
              <a:t>sudangrass</a:t>
            </a:r>
            <a:r>
              <a:rPr lang="en-US" dirty="0"/>
              <a:t> are in the table above.  This is a significant amount of carbon added to this soil with the addition of the cover crop.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Josh Beniston, USDA NRCS</a:t>
            </a:r>
          </a:p>
          <a:p>
            <a:endParaRPr lang="en-US" dirty="0"/>
          </a:p>
        </p:txBody>
      </p:sp>
      <p:sp>
        <p:nvSpPr>
          <p:cNvPr id="4" name="Slide Number Placeholder 3"/>
          <p:cNvSpPr>
            <a:spLocks noGrp="1"/>
          </p:cNvSpPr>
          <p:nvPr>
            <p:ph type="sldNum" sz="quarter" idx="10"/>
          </p:nvPr>
        </p:nvSpPr>
        <p:spPr/>
        <p:txBody>
          <a:bodyPr/>
          <a:lstStyle/>
          <a:p>
            <a:fld id="{E303EAEB-981A-DC41-89A0-5EB811353D2A}" type="slidenum">
              <a:rPr lang="en-US" smtClean="0"/>
              <a:t>45</a:t>
            </a:fld>
            <a:endParaRPr lang="en-US"/>
          </a:p>
        </p:txBody>
      </p:sp>
    </p:spTree>
    <p:extLst>
      <p:ext uri="{BB962C8B-B14F-4D97-AF65-F5344CB8AC3E}">
        <p14:creationId xmlns:p14="http://schemas.microsoft.com/office/powerpoint/2010/main" val="36270988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 intensive cover crop treatment was managed for a full calendar year.  The sorghum </a:t>
            </a:r>
            <a:r>
              <a:rPr lang="en-US" dirty="0" err="1"/>
              <a:t>sudangrass</a:t>
            </a:r>
            <a:r>
              <a:rPr lang="en-US" dirty="0"/>
              <a:t> was terminated with winter kill.  It does not tolerate hard frost.  Tillage radishes were </a:t>
            </a:r>
            <a:r>
              <a:rPr lang="en-US" dirty="0" err="1"/>
              <a:t>interseeded</a:t>
            </a:r>
            <a:r>
              <a:rPr lang="en-US" dirty="0"/>
              <a:t> into the sorghum </a:t>
            </a:r>
            <a:r>
              <a:rPr lang="en-US" dirty="0" err="1"/>
              <a:t>sudangrass</a:t>
            </a:r>
            <a:r>
              <a:rPr lang="en-US" dirty="0"/>
              <a:t> in the weeks leading up to the frost.  This photo was taken in the fall and shows the tillage radishes growing in between the rows of winter killed sorghum </a:t>
            </a:r>
            <a:r>
              <a:rPr lang="en-US" dirty="0" err="1"/>
              <a:t>sudangrass</a:t>
            </a:r>
            <a:r>
              <a:rPr lang="en-US" dirty="0"/>
              <a:t>.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Josh Beniston, USDA NRCS</a:t>
            </a:r>
          </a:p>
          <a:p>
            <a:endParaRPr lang="en-US" dirty="0"/>
          </a:p>
        </p:txBody>
      </p:sp>
      <p:sp>
        <p:nvSpPr>
          <p:cNvPr id="4" name="Slide Number Placeholder 3"/>
          <p:cNvSpPr>
            <a:spLocks noGrp="1"/>
          </p:cNvSpPr>
          <p:nvPr>
            <p:ph type="sldNum" sz="quarter" idx="5"/>
          </p:nvPr>
        </p:nvSpPr>
        <p:spPr/>
        <p:txBody>
          <a:bodyPr/>
          <a:lstStyle/>
          <a:p>
            <a:fld id="{50DCE376-9356-4FFA-8621-26D6704A1FC7}" type="slidenum">
              <a:rPr lang="en-US" smtClean="0"/>
              <a:t>46</a:t>
            </a:fld>
            <a:endParaRPr lang="en-US"/>
          </a:p>
        </p:txBody>
      </p:sp>
    </p:spTree>
    <p:extLst>
      <p:ext uri="{BB962C8B-B14F-4D97-AF65-F5344CB8AC3E}">
        <p14:creationId xmlns:p14="http://schemas.microsoft.com/office/powerpoint/2010/main" val="338265407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 tillage radishes produced tap roots that were several inches long in the raised bed plots (left photo) and a few inches long in the in-ground plots (right photo) – this was despite the heavily compacted baseline conditions at the site. </a:t>
            </a:r>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Josh Beniston, USDA NRCS</a:t>
            </a:r>
          </a:p>
          <a:p>
            <a:endParaRPr lang="en-US" dirty="0"/>
          </a:p>
        </p:txBody>
      </p:sp>
      <p:sp>
        <p:nvSpPr>
          <p:cNvPr id="4" name="Slide Number Placeholder 3"/>
          <p:cNvSpPr>
            <a:spLocks noGrp="1"/>
          </p:cNvSpPr>
          <p:nvPr>
            <p:ph type="sldNum" sz="quarter" idx="5"/>
          </p:nvPr>
        </p:nvSpPr>
        <p:spPr/>
        <p:txBody>
          <a:bodyPr/>
          <a:lstStyle/>
          <a:p>
            <a:fld id="{50DCE376-9356-4FFA-8621-26D6704A1FC7}" type="slidenum">
              <a:rPr lang="en-US" smtClean="0"/>
              <a:t>47</a:t>
            </a:fld>
            <a:endParaRPr lang="en-US"/>
          </a:p>
        </p:txBody>
      </p:sp>
    </p:spTree>
    <p:extLst>
      <p:ext uri="{BB962C8B-B14F-4D97-AF65-F5344CB8AC3E}">
        <p14:creationId xmlns:p14="http://schemas.microsoft.com/office/powerpoint/2010/main" val="324612600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 final planting in the intensive cover cropping treatment was a winter cover crop of annual ryegrass.  This cold hardy cover crop continued growing through the winter, after the tillage radishes were also winter killed by the cold temperatures.  This photo was taken in late November. </a:t>
            </a:r>
          </a:p>
          <a:p>
            <a:endParaRPr lang="en-US" dirty="0"/>
          </a:p>
          <a:p>
            <a:r>
              <a:rPr lang="en-US" dirty="0"/>
              <a:t>The annual ryegrass was terminated by mowing followed by tillage incorporation with a rototiller in the spring.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Josh Beniston, USDA NRCS</a:t>
            </a:r>
          </a:p>
          <a:p>
            <a:endParaRPr lang="en-US" dirty="0"/>
          </a:p>
        </p:txBody>
      </p:sp>
      <p:sp>
        <p:nvSpPr>
          <p:cNvPr id="4" name="Slide Number Placeholder 3"/>
          <p:cNvSpPr>
            <a:spLocks noGrp="1"/>
          </p:cNvSpPr>
          <p:nvPr>
            <p:ph type="sldNum" sz="quarter" idx="5"/>
          </p:nvPr>
        </p:nvSpPr>
        <p:spPr/>
        <p:txBody>
          <a:bodyPr/>
          <a:lstStyle/>
          <a:p>
            <a:fld id="{50DCE376-9356-4FFA-8621-26D6704A1FC7}" type="slidenum">
              <a:rPr lang="en-US" smtClean="0"/>
              <a:t>48</a:t>
            </a:fld>
            <a:endParaRPr lang="en-US"/>
          </a:p>
        </p:txBody>
      </p:sp>
    </p:spTree>
    <p:extLst>
      <p:ext uri="{BB962C8B-B14F-4D97-AF65-F5344CB8AC3E}">
        <p14:creationId xmlns:p14="http://schemas.microsoft.com/office/powerpoint/2010/main" val="267577731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This is a summary of the soil property measurements that were taken at the site two years after the treatments were initially applied.  The intensive cover cropping treatment grew throughout year one of the trial. </a:t>
            </a:r>
          </a:p>
          <a:p>
            <a:endParaRPr lang="en-US" dirty="0"/>
          </a:p>
          <a:p>
            <a:r>
              <a:rPr lang="en-US" dirty="0"/>
              <a:t>Data from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https://onlinelibrary.wiley.com/doi/full/10.1002/ldr.2342</a:t>
            </a:r>
          </a:p>
          <a:p>
            <a:endParaRPr lang="en-US" dirty="0"/>
          </a:p>
        </p:txBody>
      </p:sp>
      <p:sp>
        <p:nvSpPr>
          <p:cNvPr id="4" name="Slide Number Placeholder 3"/>
          <p:cNvSpPr>
            <a:spLocks noGrp="1"/>
          </p:cNvSpPr>
          <p:nvPr>
            <p:ph type="sldNum" sz="quarter" idx="5"/>
          </p:nvPr>
        </p:nvSpPr>
        <p:spPr/>
        <p:txBody>
          <a:bodyPr/>
          <a:lstStyle/>
          <a:p>
            <a:fld id="{50DCE376-9356-4FFA-8621-26D6704A1FC7}" type="slidenum">
              <a:rPr lang="en-US" smtClean="0"/>
              <a:t>49</a:t>
            </a:fld>
            <a:endParaRPr lang="en-US"/>
          </a:p>
        </p:txBody>
      </p:sp>
    </p:spTree>
    <p:extLst>
      <p:ext uri="{BB962C8B-B14F-4D97-AF65-F5344CB8AC3E}">
        <p14:creationId xmlns:p14="http://schemas.microsoft.com/office/powerpoint/2010/main" val="139645302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One soil property that did show statistical differences among the treatments was the soil aggregate mean weight diameter, which is a measure of the size of water stable soil aggregates. </a:t>
            </a:r>
          </a:p>
          <a:p>
            <a:endParaRPr lang="en-US" dirty="0"/>
          </a:p>
          <a:p>
            <a:r>
              <a:rPr lang="en-US" dirty="0"/>
              <a:t>The intensive cover cropping treatment displayed soil aggregates that were significantly larger than the control at the site, demonstrating that this treatment was able to achieve measurable improvements to the soil structure over a relatively short period of time.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Abbreviations:  CNT = Control, CMP = Compost only treatment, CMP +B = Compost + biochar treatment, CMP + ICC = Compost + intensive cover cropping treatment, GR = In-ground plots, and RB = Raised bed plots</a:t>
            </a:r>
          </a:p>
          <a:p>
            <a:endParaRPr lang="en-US" dirty="0"/>
          </a:p>
        </p:txBody>
      </p:sp>
      <p:sp>
        <p:nvSpPr>
          <p:cNvPr id="4" name="Slide Number Placeholder 3"/>
          <p:cNvSpPr>
            <a:spLocks noGrp="1"/>
          </p:cNvSpPr>
          <p:nvPr>
            <p:ph type="sldNum" sz="quarter" idx="5"/>
          </p:nvPr>
        </p:nvSpPr>
        <p:spPr/>
        <p:txBody>
          <a:bodyPr/>
          <a:lstStyle/>
          <a:p>
            <a:fld id="{50DCE376-9356-4FFA-8621-26D6704A1FC7}" type="slidenum">
              <a:rPr lang="en-US" smtClean="0"/>
              <a:t>50</a:t>
            </a:fld>
            <a:endParaRPr lang="en-US"/>
          </a:p>
        </p:txBody>
      </p:sp>
    </p:spTree>
    <p:extLst>
      <p:ext uri="{BB962C8B-B14F-4D97-AF65-F5344CB8AC3E}">
        <p14:creationId xmlns:p14="http://schemas.microsoft.com/office/powerpoint/2010/main" val="16256558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Ask the group this question.  Take several responses and discuss briefly.  </a:t>
            </a:r>
          </a:p>
        </p:txBody>
      </p:sp>
      <p:sp>
        <p:nvSpPr>
          <p:cNvPr id="4" name="Slide Number Placeholder 3"/>
          <p:cNvSpPr>
            <a:spLocks noGrp="1"/>
          </p:cNvSpPr>
          <p:nvPr>
            <p:ph type="sldNum" sz="quarter" idx="5"/>
          </p:nvPr>
        </p:nvSpPr>
        <p:spPr/>
        <p:txBody>
          <a:bodyPr/>
          <a:lstStyle/>
          <a:p>
            <a:fld id="{50DCE376-9356-4FFA-8621-26D6704A1FC7}" type="slidenum">
              <a:rPr lang="en-US" smtClean="0"/>
              <a:t>6</a:t>
            </a:fld>
            <a:endParaRPr lang="en-US"/>
          </a:p>
        </p:txBody>
      </p:sp>
    </p:spTree>
    <p:extLst>
      <p:ext uri="{BB962C8B-B14F-4D97-AF65-F5344CB8AC3E}">
        <p14:creationId xmlns:p14="http://schemas.microsoft.com/office/powerpoint/2010/main" val="67447114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Crop yields at the site were greater in raised beds, compared with in ground plots.  </a:t>
            </a:r>
          </a:p>
          <a:p>
            <a:endParaRPr lang="en-US" dirty="0"/>
          </a:p>
          <a:p>
            <a:r>
              <a:rPr lang="en-US" dirty="0"/>
              <a:t>The organic matter treatments all had higher yields than the control plots, but did not differentiate among treatments.  There was however a clear trend in both crops in year two that the intensive cover cropping treatment appeared to have slightly higher yields than other treatments. </a:t>
            </a:r>
          </a:p>
          <a:p>
            <a:endParaRPr lang="en-US" dirty="0"/>
          </a:p>
          <a:p>
            <a:r>
              <a:rPr lang="en-US" dirty="0"/>
              <a:t>Abbreviations:  CNT = Control, CMP = Compost only treatment, CMP +B = Compost + biochar treatment, CMP + ICC = Compost + intensive cover cropping treatment, GR = In-ground plots, and RB = Raised bed plots</a:t>
            </a:r>
          </a:p>
        </p:txBody>
      </p:sp>
      <p:sp>
        <p:nvSpPr>
          <p:cNvPr id="4" name="Slide Number Placeholder 3"/>
          <p:cNvSpPr>
            <a:spLocks noGrp="1"/>
          </p:cNvSpPr>
          <p:nvPr>
            <p:ph type="sldNum" sz="quarter" idx="5"/>
          </p:nvPr>
        </p:nvSpPr>
        <p:spPr/>
        <p:txBody>
          <a:bodyPr/>
          <a:lstStyle/>
          <a:p>
            <a:fld id="{50DCE376-9356-4FFA-8621-26D6704A1FC7}" type="slidenum">
              <a:rPr lang="en-US" smtClean="0"/>
              <a:t>51</a:t>
            </a:fld>
            <a:endParaRPr lang="en-US"/>
          </a:p>
        </p:txBody>
      </p:sp>
    </p:spTree>
    <p:extLst>
      <p:ext uri="{BB962C8B-B14F-4D97-AF65-F5344CB8AC3E}">
        <p14:creationId xmlns:p14="http://schemas.microsoft.com/office/powerpoint/2010/main" val="236983684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This photo shows a root channel that was created by the tillage radish cover crops.  The vigorous roots of the annual ryegrass, which is still growing in this photo, have followed the tillage radish channel.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Josh Beniston, USDA NRCS</a:t>
            </a:r>
          </a:p>
          <a:p>
            <a:endParaRPr lang="en-US" dirty="0"/>
          </a:p>
        </p:txBody>
      </p:sp>
      <p:sp>
        <p:nvSpPr>
          <p:cNvPr id="4" name="Slide Number Placeholder 3"/>
          <p:cNvSpPr>
            <a:spLocks noGrp="1"/>
          </p:cNvSpPr>
          <p:nvPr>
            <p:ph type="sldNum" sz="quarter" idx="5"/>
          </p:nvPr>
        </p:nvSpPr>
        <p:spPr/>
        <p:txBody>
          <a:bodyPr/>
          <a:lstStyle/>
          <a:p>
            <a:fld id="{50DCE376-9356-4FFA-8621-26D6704A1FC7}" type="slidenum">
              <a:rPr lang="en-US" smtClean="0"/>
              <a:t>52</a:t>
            </a:fld>
            <a:endParaRPr lang="en-US"/>
          </a:p>
        </p:txBody>
      </p:sp>
    </p:spTree>
    <p:extLst>
      <p:ext uri="{BB962C8B-B14F-4D97-AF65-F5344CB8AC3E}">
        <p14:creationId xmlns:p14="http://schemas.microsoft.com/office/powerpoint/2010/main" val="358552300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Can be more challenging than beneficial if not done well</a:t>
            </a:r>
          </a:p>
        </p:txBody>
      </p:sp>
      <p:sp>
        <p:nvSpPr>
          <p:cNvPr id="4" name="Slide Number Placeholder 3"/>
          <p:cNvSpPr>
            <a:spLocks noGrp="1"/>
          </p:cNvSpPr>
          <p:nvPr>
            <p:ph type="sldNum" sz="quarter" idx="5"/>
          </p:nvPr>
        </p:nvSpPr>
        <p:spPr/>
        <p:txBody>
          <a:bodyPr/>
          <a:lstStyle/>
          <a:p>
            <a:fld id="{50DCE376-9356-4FFA-8621-26D6704A1FC7}" type="slidenum">
              <a:rPr lang="en-US" smtClean="0"/>
              <a:t>61</a:t>
            </a:fld>
            <a:endParaRPr lang="en-US"/>
          </a:p>
        </p:txBody>
      </p:sp>
    </p:spTree>
    <p:extLst>
      <p:ext uri="{BB962C8B-B14F-4D97-AF65-F5344CB8AC3E}">
        <p14:creationId xmlns:p14="http://schemas.microsoft.com/office/powerpoint/2010/main" val="10110949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Go through list of bullet points.  This list is not comprehensive but does contain some key challenges for small-scale farms. </a:t>
            </a:r>
          </a:p>
          <a:p>
            <a:endParaRPr lang="en-US" dirty="0"/>
          </a:p>
          <a:p>
            <a:r>
              <a:rPr lang="en-US" dirty="0"/>
              <a:t>The point of “high value space in a high tunnel” can apply to all growing spaces on small farms where it is necessary to emphasize revenue. </a:t>
            </a:r>
          </a:p>
        </p:txBody>
      </p:sp>
      <p:sp>
        <p:nvSpPr>
          <p:cNvPr id="4" name="Slide Number Placeholder 3"/>
          <p:cNvSpPr>
            <a:spLocks noGrp="1"/>
          </p:cNvSpPr>
          <p:nvPr>
            <p:ph type="sldNum" sz="quarter" idx="5"/>
          </p:nvPr>
        </p:nvSpPr>
        <p:spPr/>
        <p:txBody>
          <a:bodyPr/>
          <a:lstStyle/>
          <a:p>
            <a:fld id="{50DCE376-9356-4FFA-8621-26D6704A1FC7}" type="slidenum">
              <a:rPr lang="en-US" smtClean="0"/>
              <a:t>7</a:t>
            </a:fld>
            <a:endParaRPr lang="en-US"/>
          </a:p>
        </p:txBody>
      </p:sp>
    </p:spTree>
    <p:extLst>
      <p:ext uri="{BB962C8B-B14F-4D97-AF65-F5344CB8AC3E}">
        <p14:creationId xmlns:p14="http://schemas.microsoft.com/office/powerpoint/2010/main" val="9817812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Ask the group this question.  Take a few responses and discuss briefly. </a:t>
            </a:r>
          </a:p>
        </p:txBody>
      </p:sp>
      <p:sp>
        <p:nvSpPr>
          <p:cNvPr id="4" name="Slide Number Placeholder 3"/>
          <p:cNvSpPr>
            <a:spLocks noGrp="1"/>
          </p:cNvSpPr>
          <p:nvPr>
            <p:ph type="sldNum" sz="quarter" idx="5"/>
          </p:nvPr>
        </p:nvSpPr>
        <p:spPr/>
        <p:txBody>
          <a:bodyPr/>
          <a:lstStyle/>
          <a:p>
            <a:fld id="{50DCE376-9356-4FFA-8621-26D6704A1FC7}" type="slidenum">
              <a:rPr lang="en-US" smtClean="0"/>
              <a:t>8</a:t>
            </a:fld>
            <a:endParaRPr lang="en-US"/>
          </a:p>
        </p:txBody>
      </p:sp>
    </p:spTree>
    <p:extLst>
      <p:ext uri="{BB962C8B-B14F-4D97-AF65-F5344CB8AC3E}">
        <p14:creationId xmlns:p14="http://schemas.microsoft.com/office/powerpoint/2010/main" val="40875203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Go through the list of bullet points.  These questions apply to cover cropping at all scales.  There are also other important questions – such as “what is your previous experience with growing cover crops?”</a:t>
            </a:r>
          </a:p>
          <a:p>
            <a:endParaRPr lang="en-US" dirty="0"/>
          </a:p>
          <a:p>
            <a:r>
              <a:rPr lang="en-US" dirty="0"/>
              <a:t>For beginning small-scale farmers, more explanation and technical assistance may be required related to these questions and topics. </a:t>
            </a:r>
          </a:p>
        </p:txBody>
      </p:sp>
      <p:sp>
        <p:nvSpPr>
          <p:cNvPr id="4" name="Slide Number Placeholder 3"/>
          <p:cNvSpPr>
            <a:spLocks noGrp="1"/>
          </p:cNvSpPr>
          <p:nvPr>
            <p:ph type="sldNum" sz="quarter" idx="5"/>
          </p:nvPr>
        </p:nvSpPr>
        <p:spPr/>
        <p:txBody>
          <a:bodyPr/>
          <a:lstStyle/>
          <a:p>
            <a:fld id="{50DCE376-9356-4FFA-8621-26D6704A1FC7}" type="slidenum">
              <a:rPr lang="en-US" smtClean="0"/>
              <a:t>9</a:t>
            </a:fld>
            <a:endParaRPr lang="en-US"/>
          </a:p>
        </p:txBody>
      </p:sp>
    </p:spTree>
    <p:extLst>
      <p:ext uri="{BB962C8B-B14F-4D97-AF65-F5344CB8AC3E}">
        <p14:creationId xmlns:p14="http://schemas.microsoft.com/office/powerpoint/2010/main" val="25624866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This slide can also start with the question – “What are some ways that we can provide technical assistance on cover cropping to small-scale growers?”</a:t>
            </a:r>
          </a:p>
        </p:txBody>
      </p:sp>
      <p:sp>
        <p:nvSpPr>
          <p:cNvPr id="4" name="Slide Number Placeholder 3"/>
          <p:cNvSpPr>
            <a:spLocks noGrp="1"/>
          </p:cNvSpPr>
          <p:nvPr>
            <p:ph type="sldNum" sz="quarter" idx="5"/>
          </p:nvPr>
        </p:nvSpPr>
        <p:spPr/>
        <p:txBody>
          <a:bodyPr/>
          <a:lstStyle/>
          <a:p>
            <a:fld id="{50DCE376-9356-4FFA-8621-26D6704A1FC7}" type="slidenum">
              <a:rPr lang="en-US" smtClean="0"/>
              <a:t>10</a:t>
            </a:fld>
            <a:endParaRPr lang="en-US"/>
          </a:p>
        </p:txBody>
      </p:sp>
    </p:spTree>
    <p:extLst>
      <p:ext uri="{BB962C8B-B14F-4D97-AF65-F5344CB8AC3E}">
        <p14:creationId xmlns:p14="http://schemas.microsoft.com/office/powerpoint/2010/main" val="17834271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2" y="1255271"/>
            <a:ext cx="4524657"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4" name="Rectangle 2">
            <a:extLst>
              <a:ext uri="{FF2B5EF4-FFF2-40B4-BE49-F238E27FC236}">
                <a16:creationId xmlns:a16="http://schemas.microsoft.com/office/drawing/2014/main" id="{097CE488-345B-4087-B356-7841365FD68C}"/>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5" name="Rectangle 3">
            <a:extLst>
              <a:ext uri="{FF2B5EF4-FFF2-40B4-BE49-F238E27FC236}">
                <a16:creationId xmlns:a16="http://schemas.microsoft.com/office/drawing/2014/main" id="{83A83115-0EE0-4DD7-9EE2-BAE89C704D0C}"/>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3" name="Rectangle 4">
            <a:extLst>
              <a:ext uri="{FF2B5EF4-FFF2-40B4-BE49-F238E27FC236}">
                <a16:creationId xmlns:a16="http://schemas.microsoft.com/office/drawing/2014/main" id="{46266056-6F28-4FC4-A607-F9B804CA0388}"/>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2" y="1255713"/>
            <a:ext cx="4524375" cy="4113212"/>
          </a:xfrm>
          <a:prstGeom prst="rect">
            <a:avLst/>
          </a:prstGeom>
        </p:spPr>
        <p:txBody>
          <a:bodyPr anchor="ctr"/>
          <a:lstStyle>
            <a:lvl1pPr marL="0" indent="0" algn="ctr">
              <a:buNone/>
              <a:defRPr/>
            </a:lvl1pPr>
          </a:lstStyle>
          <a:p>
            <a:r>
              <a:rPr lang="en-US"/>
              <a:t>Click icon to add picture</a:t>
            </a:r>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4668881" y="1255271"/>
            <a:ext cx="2176947" cy="2047712"/>
          </a:xfrm>
          <a:prstGeom prst="rect">
            <a:avLst/>
          </a:prstGeom>
        </p:spPr>
        <p:txBody>
          <a:bodyPr anchor="ctr"/>
          <a:lstStyle>
            <a:lvl1pPr marL="0" indent="0" algn="ctr">
              <a:buNone/>
              <a:defRPr/>
            </a:lvl1pPr>
          </a:lstStyle>
          <a:p>
            <a:r>
              <a:rPr lang="en-US"/>
              <a:t>Click icon to add picture</a:t>
            </a:r>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6990048" y="1255714"/>
            <a:ext cx="2153952" cy="2047270"/>
          </a:xfrm>
          <a:prstGeom prst="rect">
            <a:avLst/>
          </a:prstGeom>
        </p:spPr>
        <p:txBody>
          <a:bodyPr anchor="ctr"/>
          <a:lstStyle>
            <a:lvl1pPr marL="0" indent="0" algn="ctr">
              <a:buNone/>
              <a:defRPr/>
            </a:lvl1pPr>
          </a:lstStyle>
          <a:p>
            <a:r>
              <a:rPr lang="en-US"/>
              <a:t>Click icon to add picture</a:t>
            </a:r>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4668881" y="3495286"/>
            <a:ext cx="4475121" cy="1873645"/>
          </a:xfrm>
          <a:prstGeom prst="rect">
            <a:avLst/>
          </a:prstGeom>
        </p:spPr>
        <p:txBody>
          <a:bodyPr anchor="ctr"/>
          <a:lstStyle>
            <a:lvl1pPr marL="0" indent="0" algn="ctr">
              <a:buNone/>
              <a:defRPr/>
            </a:lvl1pPr>
          </a:lstStyle>
          <a:p>
            <a:r>
              <a:rPr lang="en-US"/>
              <a:t>Click icon to add picture</a:t>
            </a:r>
          </a:p>
        </p:txBody>
      </p:sp>
      <p:pic>
        <p:nvPicPr>
          <p:cNvPr id="13" name="Picture 12">
            <a:extLst>
              <a:ext uri="{FF2B5EF4-FFF2-40B4-BE49-F238E27FC236}">
                <a16:creationId xmlns:a16="http://schemas.microsoft.com/office/drawing/2014/main" id="{E089B2D9-B0F5-4CEB-8BA0-950F9B843EAA}"/>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847548" y="1554645"/>
            <a:ext cx="1296457" cy="3496689"/>
          </a:xfrm>
          <a:prstGeom prst="rect">
            <a:avLst/>
          </a:prstGeom>
        </p:spPr>
      </p:pic>
      <p:sp>
        <p:nvSpPr>
          <p:cNvPr id="6" name="Title Placeholder">
            <a:extLst>
              <a:ext uri="{FF2B5EF4-FFF2-40B4-BE49-F238E27FC236}">
                <a16:creationId xmlns:a16="http://schemas.microsoft.com/office/drawing/2014/main" id="{1ED9A527-BAED-61BF-6E91-7A7A549C0D53}"/>
              </a:ext>
            </a:extLst>
          </p:cNvPr>
          <p:cNvSpPr>
            <a:spLocks noGrp="1"/>
          </p:cNvSpPr>
          <p:nvPr>
            <p:ph sz="quarter" idx="14" hasCustomPrompt="1"/>
          </p:nvPr>
        </p:nvSpPr>
        <p:spPr>
          <a:xfrm>
            <a:off x="97197" y="1685125"/>
            <a:ext cx="4121512" cy="1810154"/>
          </a:xfrm>
          <a:prstGeom prst="rect">
            <a:avLst/>
          </a:prstGeom>
        </p:spPr>
        <p:txBody>
          <a:bodyPr/>
          <a:lstStyle>
            <a:lvl1pPr marL="0" indent="0">
              <a:lnSpc>
                <a:spcPct val="108000"/>
              </a:lnSpc>
              <a:buNone/>
              <a:defRPr sz="1800" b="1">
                <a:solidFill>
                  <a:schemeClr val="bg1"/>
                </a:solidFill>
                <a:latin typeface="+mj-lt"/>
                <a:ea typeface="Open Sans" panose="020B0606030504020204" pitchFamily="34" charset="0"/>
                <a:cs typeface="Open Sans" panose="020B0606030504020204" pitchFamily="34" charset="0"/>
              </a:defRPr>
            </a:lvl1pPr>
          </a:lstStyle>
          <a:p>
            <a:pPr lvl="0"/>
            <a:r>
              <a:rPr lang="en-US" dirty="0"/>
              <a:t>Title of Presentation</a:t>
            </a:r>
          </a:p>
        </p:txBody>
      </p:sp>
      <p:sp>
        <p:nvSpPr>
          <p:cNvPr id="11" name="Title Placeholder">
            <a:extLst>
              <a:ext uri="{FF2B5EF4-FFF2-40B4-BE49-F238E27FC236}">
                <a16:creationId xmlns:a16="http://schemas.microsoft.com/office/drawing/2014/main" id="{6262340B-7AE3-4D09-8B54-07D54060CA41}"/>
              </a:ext>
            </a:extLst>
          </p:cNvPr>
          <p:cNvSpPr>
            <a:spLocks noGrp="1"/>
          </p:cNvSpPr>
          <p:nvPr>
            <p:ph sz="quarter" idx="15" hasCustomPrompt="1"/>
          </p:nvPr>
        </p:nvSpPr>
        <p:spPr>
          <a:xfrm>
            <a:off x="166573" y="5592249"/>
            <a:ext cx="8437100" cy="475666"/>
          </a:xfrm>
          <a:prstGeom prst="rect">
            <a:avLst/>
          </a:prstGeom>
        </p:spPr>
        <p:txBody>
          <a:bodyPr/>
          <a:lstStyle>
            <a:lvl1pPr marL="0" indent="0">
              <a:lnSpc>
                <a:spcPct val="108000"/>
              </a:lnSpc>
              <a:buNone/>
              <a:defRPr sz="1519" b="1">
                <a:solidFill>
                  <a:schemeClr val="accent6">
                    <a:lumMod val="60000"/>
                    <a:lumOff val="40000"/>
                  </a:schemeClr>
                </a:solidFill>
                <a:latin typeface="+mj-lt"/>
                <a:ea typeface="Open Sans" panose="020B0606030504020204" pitchFamily="34" charset="0"/>
                <a:cs typeface="Open Sans" panose="020B0606030504020204" pitchFamily="34" charset="0"/>
              </a:defRPr>
            </a:lvl1pPr>
          </a:lstStyle>
          <a:p>
            <a:pPr lvl="0"/>
            <a:r>
              <a:rPr lang="en-US" dirty="0"/>
              <a:t>Authors/Presenters &amp; Contact Info</a:t>
            </a:r>
          </a:p>
        </p:txBody>
      </p:sp>
    </p:spTree>
    <p:extLst>
      <p:ext uri="{BB962C8B-B14F-4D97-AF65-F5344CB8AC3E}">
        <p14:creationId xmlns:p14="http://schemas.microsoft.com/office/powerpoint/2010/main" val="278260950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Body White 1">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F74FF550-C5F0-4A31-A0AA-57E4E4D5A723}"/>
              </a:ext>
            </a:extLst>
          </p:cNvPr>
          <p:cNvSpPr>
            <a:spLocks noGrp="1"/>
          </p:cNvSpPr>
          <p:nvPr>
            <p:ph type="body" sz="quarter" idx="11" hasCustomPrompt="1"/>
          </p:nvPr>
        </p:nvSpPr>
        <p:spPr>
          <a:xfrm>
            <a:off x="147582" y="832704"/>
            <a:ext cx="8767818" cy="531082"/>
          </a:xfrm>
          <a:prstGeom prst="rect">
            <a:avLst/>
          </a:prstGeom>
        </p:spPr>
        <p:txBody>
          <a:bodyPr/>
          <a:lstStyle>
            <a:lvl1pPr marL="0" indent="0">
              <a:buNone/>
              <a:defRPr sz="3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dirty="0"/>
              <a:t>Slide Header</a:t>
            </a:r>
          </a:p>
        </p:txBody>
      </p:sp>
      <p:sp>
        <p:nvSpPr>
          <p:cNvPr id="4" name="Content Placeholder">
            <a:extLst>
              <a:ext uri="{FF2B5EF4-FFF2-40B4-BE49-F238E27FC236}">
                <a16:creationId xmlns:a16="http://schemas.microsoft.com/office/drawing/2014/main" id="{9F6D990D-7148-4AB0-B70B-610C4E1FC5F8}"/>
              </a:ext>
            </a:extLst>
          </p:cNvPr>
          <p:cNvSpPr>
            <a:spLocks noGrp="1"/>
          </p:cNvSpPr>
          <p:nvPr>
            <p:ph sz="quarter" idx="10"/>
          </p:nvPr>
        </p:nvSpPr>
        <p:spPr>
          <a:xfrm>
            <a:off x="379075" y="1627909"/>
            <a:ext cx="8536325" cy="4506191"/>
          </a:xfrm>
          <a:prstGeom prst="rect">
            <a:avLst/>
          </a:prstGeom>
        </p:spPr>
        <p:txBody>
          <a:bodyPr/>
          <a:lstStyle>
            <a:lvl1pPr marL="1714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5143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8572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2001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15430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58867331"/>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2" y="832704"/>
            <a:ext cx="6549819" cy="531082"/>
          </a:xfrm>
          <a:prstGeom prst="rect">
            <a:avLst/>
          </a:prstGeom>
        </p:spPr>
        <p:txBody>
          <a:bodyPr/>
          <a:lstStyle>
            <a:lvl1pPr marL="0" indent="0">
              <a:buNone/>
              <a:defRPr sz="3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dirty="0"/>
              <a:t>Slide Header</a:t>
            </a:r>
          </a:p>
        </p:txBody>
      </p:sp>
      <p:sp>
        <p:nvSpPr>
          <p:cNvPr id="9" name="Content Placeholder">
            <a:extLst>
              <a:ext uri="{FF2B5EF4-FFF2-40B4-BE49-F238E27FC236}">
                <a16:creationId xmlns:a16="http://schemas.microsoft.com/office/drawing/2014/main" id="{4007ADB3-A81C-4173-A520-5E9E7F324B11}"/>
              </a:ext>
            </a:extLst>
          </p:cNvPr>
          <p:cNvSpPr>
            <a:spLocks noGrp="1"/>
          </p:cNvSpPr>
          <p:nvPr>
            <p:ph sz="quarter" idx="10"/>
          </p:nvPr>
        </p:nvSpPr>
        <p:spPr>
          <a:xfrm>
            <a:off x="379075" y="1627909"/>
            <a:ext cx="6318326" cy="4506191"/>
          </a:xfrm>
          <a:prstGeom prst="rect">
            <a:avLst/>
          </a:prstGeom>
        </p:spPr>
        <p:txBody>
          <a:bodyPr/>
          <a:lstStyle>
            <a:lvl1pPr marL="1714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5143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8572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2001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15430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1"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1" y="914400"/>
            <a:ext cx="1733309" cy="5219699"/>
          </a:xfrm>
          <a:prstGeom prst="rect">
            <a:avLst/>
          </a:prstGeo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1595483102"/>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9E967D8-7133-F242-992F-75A0413A4E4F}" type="datetimeFigureOut">
              <a:rPr lang="en-US" smtClean="0"/>
              <a:t>9/15/2025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7B7372-3FBD-5B47-96C6-D9294BEC4C0C}" type="slidenum">
              <a:rPr lang="en-US" smtClean="0"/>
              <a:t>‹#›</a:t>
            </a:fld>
            <a:endParaRPr lang="en-US"/>
          </a:p>
        </p:txBody>
      </p:sp>
    </p:spTree>
    <p:extLst>
      <p:ext uri="{BB962C8B-B14F-4D97-AF65-F5344CB8AC3E}">
        <p14:creationId xmlns:p14="http://schemas.microsoft.com/office/powerpoint/2010/main" val="6011740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9/15/2025</a:t>
            </a:fld>
            <a:endParaRPr lang="en-US" dirty="0"/>
          </a:p>
        </p:txBody>
      </p:sp>
      <p:sp>
        <p:nvSpPr>
          <p:cNvPr id="3" name="Footer Placeholder 2"/>
          <p:cNvSpPr>
            <a:spLocks noGrp="1"/>
          </p:cNvSpPr>
          <p:nvPr>
            <p:ph type="ftr" sz="quarter" idx="11"/>
          </p:nvPr>
        </p:nvSpPr>
        <p:spPr/>
        <p:txBody>
          <a:bodyPr/>
          <a:lstStyle/>
          <a:p>
            <a:r>
              <a:rPr lang="en-US"/>
              <a:t>NRCS | SHD | Soil Biology | v2.3</a:t>
            </a:r>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4074467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0" y="1254715"/>
            <a:ext cx="4667435"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311333" y="1254717"/>
            <a:ext cx="4356103" cy="4114207"/>
          </a:xfrm>
          <a:prstGeom prst="rect">
            <a:avLst/>
          </a:prstGeom>
        </p:spPr>
        <p:txBody>
          <a:bodyPr anchor="ctr" anchorCtr="0"/>
          <a:lstStyle>
            <a:lvl1pPr marL="0" indent="0">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Divider Slide Title</a:t>
            </a:r>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887157" y="1254715"/>
            <a:ext cx="4256843" cy="4113652"/>
          </a:xfrm>
          <a:prstGeom prst="rect">
            <a:avLst/>
          </a:prstGeom>
        </p:spPr>
        <p:txBody>
          <a:bodyPr anchor="ctr"/>
          <a:lstStyle>
            <a:lvl1pPr marL="0" indent="0" algn="ctr">
              <a:buNone/>
              <a:defRPr/>
            </a:lvl1pPr>
          </a:lstStyle>
          <a:p>
            <a:endParaRPr lang="en-US" dirty="0"/>
          </a:p>
        </p:txBody>
      </p:sp>
      <p:sp>
        <p:nvSpPr>
          <p:cNvPr id="2" name="FPAC">
            <a:extLst>
              <a:ext uri="{FF2B5EF4-FFF2-40B4-BE49-F238E27FC236}">
                <a16:creationId xmlns:a16="http://schemas.microsoft.com/office/drawing/2014/main" id="{1E54229B-1CA6-BCAB-BB84-844838355602}"/>
              </a:ext>
            </a:extLst>
          </p:cNvPr>
          <p:cNvSpPr txBox="1"/>
          <p:nvPr userDrawn="1"/>
        </p:nvSpPr>
        <p:spPr>
          <a:xfrm>
            <a:off x="156758" y="6221149"/>
            <a:ext cx="5049995" cy="230832"/>
          </a:xfrm>
          <a:prstGeom prst="rect">
            <a:avLst/>
          </a:prstGeom>
          <a:noFill/>
        </p:spPr>
        <p:txBody>
          <a:bodyPr wrap="square" rtlCol="0">
            <a:spAutoFit/>
          </a:bodyPr>
          <a:lstStyle/>
          <a:p>
            <a:pPr algn="l"/>
            <a:r>
              <a:rPr lang="en-US" sz="900" b="1" dirty="0">
                <a:solidFill>
                  <a:schemeClr val="bg1"/>
                </a:solidFill>
                <a:latin typeface="Open Sans" panose="020B0606030504020204" pitchFamily="34" charset="0"/>
                <a:ea typeface="Open Sans" panose="020B0606030504020204" pitchFamily="34" charset="0"/>
                <a:cs typeface="Open Sans" panose="020B0606030504020204" pitchFamily="34" charset="0"/>
              </a:rPr>
              <a:t>SOIL HEALTH  FOR URBAN AND SMALL–SCALE AGRICULTURE  - OREGON, JUNE 2024</a:t>
            </a:r>
          </a:p>
        </p:txBody>
      </p:sp>
    </p:spTree>
    <p:extLst>
      <p:ext uri="{BB962C8B-B14F-4D97-AF65-F5344CB8AC3E}">
        <p14:creationId xmlns:p14="http://schemas.microsoft.com/office/powerpoint/2010/main" val="3331547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2" y="1255278"/>
            <a:ext cx="4147823" cy="4114207"/>
          </a:xfrm>
          <a:prstGeom prst="rect">
            <a:avLst/>
          </a:prstGeom>
        </p:spPr>
        <p:txBody>
          <a:bodyPr anchor="ctr" anchorCtr="0"/>
          <a:lstStyle>
            <a:lvl1pPr marL="0" indent="0">
              <a:lnSpc>
                <a:spcPct val="108000"/>
              </a:lnSpc>
              <a:buNone/>
              <a:defRPr sz="18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6"/>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41"/>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847548" y="1554645"/>
            <a:ext cx="1296457" cy="3496689"/>
          </a:xfrm>
          <a:prstGeom prst="rect">
            <a:avLst/>
          </a:prstGeom>
        </p:spPr>
      </p:pic>
    </p:spTree>
    <p:extLst>
      <p:ext uri="{BB962C8B-B14F-4D97-AF65-F5344CB8AC3E}">
        <p14:creationId xmlns:p14="http://schemas.microsoft.com/office/powerpoint/2010/main" val="19808592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225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4"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4" y="914400"/>
            <a:ext cx="1733309" cy="5219699"/>
          </a:xfrm>
          <a:prstGeom prst="rect">
            <a:avLst/>
          </a:prstGeom>
        </p:spPr>
        <p:txBody>
          <a:bodyPr anchor="ctr"/>
          <a:lstStyle>
            <a:lvl1pPr marL="0" indent="0" algn="ctr">
              <a:buNone/>
              <a:defRPr/>
            </a:lvl1pPr>
          </a:lstStyle>
          <a:p>
            <a:r>
              <a:rPr lang="en-US"/>
              <a:t>Click icon to add picture</a:t>
            </a:r>
          </a:p>
        </p:txBody>
      </p:sp>
      <p:sp>
        <p:nvSpPr>
          <p:cNvPr id="4" name="Content Placeholder 3">
            <a:extLst>
              <a:ext uri="{FF2B5EF4-FFF2-40B4-BE49-F238E27FC236}">
                <a16:creationId xmlns:a16="http://schemas.microsoft.com/office/drawing/2014/main" id="{AB060155-703B-836F-6108-5BC2E11B03F2}"/>
              </a:ext>
            </a:extLst>
          </p:cNvPr>
          <p:cNvSpPr>
            <a:spLocks noGrp="1"/>
          </p:cNvSpPr>
          <p:nvPr>
            <p:ph sz="quarter" idx="13"/>
          </p:nvPr>
        </p:nvSpPr>
        <p:spPr>
          <a:xfrm>
            <a:off x="377190" y="1630363"/>
            <a:ext cx="6316218" cy="4507992"/>
          </a:xfrm>
          <a:prstGeom prst="rect">
            <a:avLst/>
          </a:prstGeom>
        </p:spPr>
        <p:txBody>
          <a:bodyPr/>
          <a:lstStyle>
            <a:lvl1pPr marL="128585" indent="-128585">
              <a:lnSpc>
                <a:spcPct val="108000"/>
              </a:lnSpc>
              <a:buClr>
                <a:schemeClr val="accent1"/>
              </a:buClr>
              <a:buFont typeface="Wingdings" panose="05000000000000000000" pitchFamily="2" charset="2"/>
              <a:buChar char="§"/>
              <a:defRPr>
                <a:solidFill>
                  <a:schemeClr val="bg2">
                    <a:lumMod val="10000"/>
                  </a:schemeClr>
                </a:solidFill>
              </a:defRPr>
            </a:lvl1pPr>
            <a:lvl2pPr marL="385753" indent="-128585">
              <a:lnSpc>
                <a:spcPct val="108000"/>
              </a:lnSpc>
              <a:buClr>
                <a:schemeClr val="accent1"/>
              </a:buClr>
              <a:buFont typeface="Wingdings" panose="05000000000000000000" pitchFamily="2" charset="2"/>
              <a:buChar char="§"/>
              <a:defRPr>
                <a:solidFill>
                  <a:schemeClr val="bg2">
                    <a:lumMod val="10000"/>
                  </a:schemeClr>
                </a:solidFill>
              </a:defRPr>
            </a:lvl2pPr>
            <a:lvl3pPr marL="642921" indent="-128585">
              <a:lnSpc>
                <a:spcPct val="108000"/>
              </a:lnSpc>
              <a:buClr>
                <a:schemeClr val="accent1"/>
              </a:buClr>
              <a:buFont typeface="Wingdings" panose="05000000000000000000" pitchFamily="2" charset="2"/>
              <a:buChar char="§"/>
              <a:defRPr>
                <a:solidFill>
                  <a:schemeClr val="bg2">
                    <a:lumMod val="10000"/>
                  </a:schemeClr>
                </a:solidFill>
              </a:defRPr>
            </a:lvl3pPr>
            <a:lvl4pPr marL="900090" indent="-128585">
              <a:lnSpc>
                <a:spcPct val="108000"/>
              </a:lnSpc>
              <a:buClr>
                <a:schemeClr val="accent1"/>
              </a:buClr>
              <a:buFont typeface="Wingdings" panose="05000000000000000000" pitchFamily="2" charset="2"/>
              <a:buChar char="§"/>
              <a:defRPr>
                <a:solidFill>
                  <a:schemeClr val="bg2">
                    <a:lumMod val="10000"/>
                  </a:schemeClr>
                </a:solidFill>
              </a:defRPr>
            </a:lvl4pPr>
            <a:lvl5pPr marL="1157259" indent="-128585">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07643386"/>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225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7182094" y="914400"/>
            <a:ext cx="1733309"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7182094" y="914399"/>
            <a:ext cx="1733309" cy="2509020"/>
          </a:xfrm>
          <a:prstGeom prst="rect">
            <a:avLst/>
          </a:prstGeom>
        </p:spPr>
        <p:txBody>
          <a:bodyPr anchor="ctr"/>
          <a:lstStyle>
            <a:lvl1pPr marL="0" indent="0" algn="ctr">
              <a:buNone/>
              <a:defRPr/>
            </a:lvl1pPr>
          </a:lstStyle>
          <a:p>
            <a:r>
              <a:rPr lang="en-US"/>
              <a:t>Click icon to add picture</a:t>
            </a:r>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7182094" y="3615166"/>
            <a:ext cx="1733309"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7182094" y="3615166"/>
            <a:ext cx="1733309" cy="2518941"/>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139325A6-7B98-FADE-D434-B6A2DB8AD5A1}"/>
              </a:ext>
            </a:extLst>
          </p:cNvPr>
          <p:cNvSpPr>
            <a:spLocks noGrp="1"/>
          </p:cNvSpPr>
          <p:nvPr>
            <p:ph sz="quarter" idx="15"/>
          </p:nvPr>
        </p:nvSpPr>
        <p:spPr>
          <a:xfrm>
            <a:off x="377190" y="1627632"/>
            <a:ext cx="6316218" cy="4507992"/>
          </a:xfrm>
          <a:prstGeom prst="rect">
            <a:avLst/>
          </a:prstGeom>
        </p:spPr>
        <p:txBody>
          <a:bodyPr/>
          <a:lstStyle>
            <a:lvl1pPr marL="128585" indent="-128585">
              <a:lnSpc>
                <a:spcPct val="108000"/>
              </a:lnSpc>
              <a:buClr>
                <a:schemeClr val="accent1"/>
              </a:buClr>
              <a:buFont typeface="Wingdings" panose="05000000000000000000" pitchFamily="2" charset="2"/>
              <a:buChar char="§"/>
              <a:defRPr>
                <a:solidFill>
                  <a:schemeClr val="bg2">
                    <a:lumMod val="10000"/>
                  </a:schemeClr>
                </a:solidFill>
              </a:defRPr>
            </a:lvl1pPr>
            <a:lvl2pPr marL="385753" indent="-128585">
              <a:lnSpc>
                <a:spcPct val="108000"/>
              </a:lnSpc>
              <a:buClr>
                <a:schemeClr val="accent1"/>
              </a:buClr>
              <a:buFont typeface="Wingdings" panose="05000000000000000000" pitchFamily="2" charset="2"/>
              <a:buChar char="§"/>
              <a:defRPr>
                <a:solidFill>
                  <a:schemeClr val="bg2">
                    <a:lumMod val="10000"/>
                  </a:schemeClr>
                </a:solidFill>
              </a:defRPr>
            </a:lvl2pPr>
            <a:lvl3pPr marL="642921" indent="-128585">
              <a:lnSpc>
                <a:spcPct val="108000"/>
              </a:lnSpc>
              <a:buClr>
                <a:schemeClr val="accent1"/>
              </a:buClr>
              <a:buFont typeface="Wingdings" panose="05000000000000000000" pitchFamily="2" charset="2"/>
              <a:buChar char="§"/>
              <a:defRPr>
                <a:solidFill>
                  <a:schemeClr val="bg2">
                    <a:lumMod val="10000"/>
                  </a:schemeClr>
                </a:solidFill>
              </a:defRPr>
            </a:lvl3pPr>
            <a:lvl4pPr marL="900090" indent="-128585">
              <a:lnSpc>
                <a:spcPct val="108000"/>
              </a:lnSpc>
              <a:buClr>
                <a:schemeClr val="accent1"/>
              </a:buClr>
              <a:buFont typeface="Wingdings" panose="05000000000000000000" pitchFamily="2" charset="2"/>
              <a:buChar char="§"/>
              <a:defRPr>
                <a:solidFill>
                  <a:schemeClr val="bg2">
                    <a:lumMod val="10000"/>
                  </a:schemeClr>
                </a:solidFill>
              </a:defRPr>
            </a:lvl4pPr>
            <a:lvl5pPr marL="1157259" indent="-128585">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9152140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225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7182094" y="914401"/>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7182090" y="914402"/>
            <a:ext cx="1733308" cy="1607519"/>
          </a:xfrm>
          <a:prstGeom prst="rect">
            <a:avLst/>
          </a:prstGeom>
        </p:spPr>
        <p:txBody>
          <a:bodyPr anchor="ctr"/>
          <a:lstStyle>
            <a:lvl1pPr marL="0" indent="0" algn="ctr">
              <a:buNone/>
              <a:defRPr/>
            </a:lvl1pPr>
          </a:lstStyle>
          <a:p>
            <a:r>
              <a:rPr lang="en-US"/>
              <a:t>Click icon to add picture</a:t>
            </a:r>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7182094" y="2717079"/>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7182090" y="2713661"/>
            <a:ext cx="1733308" cy="1607519"/>
          </a:xfrm>
          <a:prstGeom prst="rect">
            <a:avLst/>
          </a:prstGeom>
        </p:spPr>
        <p:txBody>
          <a:bodyPr anchor="ctr"/>
          <a:lstStyle>
            <a:lvl1pPr marL="0" indent="0" algn="ctr">
              <a:buNone/>
              <a:defRPr/>
            </a:lvl1pPr>
          </a:lstStyle>
          <a:p>
            <a:r>
              <a:rPr lang="en-US"/>
              <a:t>Click icon to add picture</a:t>
            </a:r>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7182094" y="4523172"/>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7182090" y="4524879"/>
            <a:ext cx="1733308" cy="1607519"/>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BE2B9254-8570-FDC7-4F0A-578AD5E80273}"/>
              </a:ext>
            </a:extLst>
          </p:cNvPr>
          <p:cNvSpPr>
            <a:spLocks noGrp="1"/>
          </p:cNvSpPr>
          <p:nvPr>
            <p:ph sz="quarter" idx="17"/>
          </p:nvPr>
        </p:nvSpPr>
        <p:spPr>
          <a:xfrm>
            <a:off x="377190" y="1630363"/>
            <a:ext cx="6316218" cy="4507992"/>
          </a:xfrm>
          <a:prstGeom prst="rect">
            <a:avLst/>
          </a:prstGeom>
        </p:spPr>
        <p:txBody>
          <a:bodyPr/>
          <a:lstStyle>
            <a:lvl1pPr marL="128585" indent="-128585">
              <a:lnSpc>
                <a:spcPct val="108000"/>
              </a:lnSpc>
              <a:buClr>
                <a:schemeClr val="accent1"/>
              </a:buClr>
              <a:buFont typeface="Wingdings" panose="05000000000000000000" pitchFamily="2" charset="2"/>
              <a:buChar char="§"/>
              <a:defRPr>
                <a:solidFill>
                  <a:schemeClr val="bg2">
                    <a:lumMod val="10000"/>
                  </a:schemeClr>
                </a:solidFill>
              </a:defRPr>
            </a:lvl1pPr>
            <a:lvl2pPr marL="385753" indent="-128585">
              <a:lnSpc>
                <a:spcPct val="108000"/>
              </a:lnSpc>
              <a:buClr>
                <a:schemeClr val="accent1"/>
              </a:buClr>
              <a:buFont typeface="Wingdings" panose="05000000000000000000" pitchFamily="2" charset="2"/>
              <a:buChar char="§"/>
              <a:defRPr>
                <a:solidFill>
                  <a:schemeClr val="bg2">
                    <a:lumMod val="10000"/>
                  </a:schemeClr>
                </a:solidFill>
              </a:defRPr>
            </a:lvl2pPr>
            <a:lvl3pPr marL="642921" indent="-128585">
              <a:lnSpc>
                <a:spcPct val="108000"/>
              </a:lnSpc>
              <a:buClr>
                <a:schemeClr val="accent1"/>
              </a:buClr>
              <a:buFont typeface="Wingdings" panose="05000000000000000000" pitchFamily="2" charset="2"/>
              <a:buChar char="§"/>
              <a:defRPr>
                <a:solidFill>
                  <a:schemeClr val="bg2">
                    <a:lumMod val="10000"/>
                  </a:schemeClr>
                </a:solidFill>
              </a:defRPr>
            </a:lvl3pPr>
            <a:lvl4pPr marL="900090" indent="-128585">
              <a:lnSpc>
                <a:spcPct val="108000"/>
              </a:lnSpc>
              <a:buClr>
                <a:schemeClr val="accent1"/>
              </a:buClr>
              <a:buFont typeface="Wingdings" panose="05000000000000000000" pitchFamily="2" charset="2"/>
              <a:buChar char="§"/>
              <a:defRPr>
                <a:solidFill>
                  <a:schemeClr val="bg2">
                    <a:lumMod val="10000"/>
                  </a:schemeClr>
                </a:solidFill>
              </a:defRPr>
            </a:lvl4pPr>
            <a:lvl5pPr marL="1157259" indent="-128585">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39859527"/>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2" y="1255278"/>
            <a:ext cx="4147823" cy="4114207"/>
          </a:xfrm>
          <a:prstGeom prst="rect">
            <a:avLst/>
          </a:prstGeom>
        </p:spPr>
        <p:txBody>
          <a:bodyPr anchor="ctr" anchorCtr="0"/>
          <a:lstStyle>
            <a:lvl1pPr marL="0" indent="0">
              <a:lnSpc>
                <a:spcPct val="108000"/>
              </a:lnSpc>
              <a:buNone/>
              <a:defRPr sz="18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Montserrat"/>
              <a:ea typeface="+mn-ea"/>
              <a:cs typeface="+mn-cs"/>
            </a:endParaRPr>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6"/>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41"/>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847548" y="1554645"/>
            <a:ext cx="1296457" cy="3496689"/>
          </a:xfrm>
          <a:prstGeom prst="rect">
            <a:avLst/>
          </a:prstGeom>
        </p:spPr>
      </p:pic>
    </p:spTree>
    <p:extLst>
      <p:ext uri="{BB962C8B-B14F-4D97-AF65-F5344CB8AC3E}">
        <p14:creationId xmlns:p14="http://schemas.microsoft.com/office/powerpoint/2010/main" val="1078679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ody White 1">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2A1C92-BED5-4889-350B-664F5E52DD1F}"/>
              </a:ext>
            </a:extLst>
          </p:cNvPr>
          <p:cNvSpPr>
            <a:spLocks noGrp="1"/>
          </p:cNvSpPr>
          <p:nvPr>
            <p:ph type="title" hasCustomPrompt="1"/>
          </p:nvPr>
        </p:nvSpPr>
        <p:spPr>
          <a:xfrm>
            <a:off x="150876" y="832107"/>
            <a:ext cx="7886700" cy="629051"/>
          </a:xfrm>
          <a:prstGeom prst="rect">
            <a:avLst/>
          </a:prstGeom>
        </p:spPr>
        <p:txBody>
          <a:bodyPr/>
          <a:lstStyle>
            <a:lvl1pPr>
              <a:lnSpc>
                <a:spcPct val="100000"/>
              </a:lnSpc>
              <a:defRPr sz="2250" b="1">
                <a:solidFill>
                  <a:schemeClr val="accent4"/>
                </a:solidFill>
              </a:defRPr>
            </a:lvl1pPr>
          </a:lstStyle>
          <a:p>
            <a:r>
              <a:rPr lang="en-US" dirty="0"/>
              <a:t>Slide Title</a:t>
            </a:r>
          </a:p>
        </p:txBody>
      </p:sp>
      <p:sp>
        <p:nvSpPr>
          <p:cNvPr id="15" name="Content Placeholder 14">
            <a:extLst>
              <a:ext uri="{FF2B5EF4-FFF2-40B4-BE49-F238E27FC236}">
                <a16:creationId xmlns:a16="http://schemas.microsoft.com/office/drawing/2014/main" id="{0B27EC78-0DDB-B2DE-0DC4-8DABA1A1D219}"/>
              </a:ext>
            </a:extLst>
          </p:cNvPr>
          <p:cNvSpPr>
            <a:spLocks noGrp="1"/>
          </p:cNvSpPr>
          <p:nvPr>
            <p:ph sz="quarter" idx="10"/>
          </p:nvPr>
        </p:nvSpPr>
        <p:spPr>
          <a:xfrm>
            <a:off x="377190" y="1627632"/>
            <a:ext cx="8538210" cy="4507992"/>
          </a:xfrm>
          <a:prstGeom prst="rect">
            <a:avLst/>
          </a:prstGeom>
        </p:spPr>
        <p:txBody>
          <a:bodyPr/>
          <a:lstStyle>
            <a:lvl1pPr marL="128585" indent="-128585">
              <a:lnSpc>
                <a:spcPct val="108000"/>
              </a:lnSpc>
              <a:buClr>
                <a:schemeClr val="accent1"/>
              </a:buClr>
              <a:buFont typeface="Wingdings" panose="05000000000000000000" pitchFamily="2" charset="2"/>
              <a:buChar char="§"/>
              <a:defRPr>
                <a:solidFill>
                  <a:schemeClr val="bg2">
                    <a:lumMod val="10000"/>
                  </a:schemeClr>
                </a:solidFill>
              </a:defRPr>
            </a:lvl1pPr>
            <a:lvl2pPr marL="385753" indent="-128585">
              <a:lnSpc>
                <a:spcPct val="108000"/>
              </a:lnSpc>
              <a:buClr>
                <a:schemeClr val="accent1"/>
              </a:buClr>
              <a:buFont typeface="Wingdings" panose="05000000000000000000" pitchFamily="2" charset="2"/>
              <a:buChar char="§"/>
              <a:defRPr>
                <a:solidFill>
                  <a:schemeClr val="bg2">
                    <a:lumMod val="10000"/>
                  </a:schemeClr>
                </a:solidFill>
              </a:defRPr>
            </a:lvl2pPr>
            <a:lvl3pPr marL="642921" indent="-128585">
              <a:lnSpc>
                <a:spcPct val="108000"/>
              </a:lnSpc>
              <a:buClr>
                <a:schemeClr val="accent1"/>
              </a:buClr>
              <a:buFont typeface="Wingdings" panose="05000000000000000000" pitchFamily="2" charset="2"/>
              <a:buChar char="§"/>
              <a:defRPr>
                <a:solidFill>
                  <a:schemeClr val="bg2">
                    <a:lumMod val="10000"/>
                  </a:schemeClr>
                </a:solidFill>
              </a:defRPr>
            </a:lvl3pPr>
            <a:lvl4pPr marL="900090" indent="-128585">
              <a:lnSpc>
                <a:spcPct val="108000"/>
              </a:lnSpc>
              <a:buClr>
                <a:schemeClr val="accent1"/>
              </a:buClr>
              <a:buFont typeface="Wingdings" panose="05000000000000000000" pitchFamily="2" charset="2"/>
              <a:buChar char="§"/>
              <a:defRPr>
                <a:solidFill>
                  <a:schemeClr val="bg2">
                    <a:lumMod val="10000"/>
                  </a:schemeClr>
                </a:solidFill>
              </a:defRPr>
            </a:lvl4pPr>
            <a:lvl5pPr marL="1157259" indent="-128585">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79834342"/>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499098EA-6AF8-6832-2A05-891F678E3731}"/>
              </a:ext>
            </a:extLst>
          </p:cNvPr>
          <p:cNvSpPr>
            <a:spLocks noGrp="1"/>
          </p:cNvSpPr>
          <p:nvPr>
            <p:ph type="body" sz="quarter" idx="13" hasCustomPrompt="1"/>
          </p:nvPr>
        </p:nvSpPr>
        <p:spPr>
          <a:xfrm>
            <a:off x="147584" y="832704"/>
            <a:ext cx="6549819" cy="531082"/>
          </a:xfrm>
          <a:prstGeom prst="rect">
            <a:avLst/>
          </a:prstGeom>
        </p:spPr>
        <p:txBody>
          <a:bodyPr/>
          <a:lstStyle>
            <a:lvl1pPr marL="0" indent="0">
              <a:buNone/>
              <a:defRPr sz="2250" b="1">
                <a:solidFill>
                  <a:schemeClr val="accent4"/>
                </a:solidFill>
                <a:latin typeface="+mj-lt"/>
                <a:ea typeface="Open Sans" panose="020B0606030504020204" pitchFamily="34" charset="0"/>
                <a:cs typeface="Arial" panose="020B0604020202020204" pitchFamily="34" charset="0"/>
              </a:defRPr>
            </a:lvl1pPr>
          </a:lstStyle>
          <a:p>
            <a:pPr lvl="0"/>
            <a:r>
              <a:rPr lang="en-US" dirty="0"/>
              <a:t>Slide Header </a:t>
            </a:r>
          </a:p>
        </p:txBody>
      </p:sp>
    </p:spTree>
    <p:extLst>
      <p:ext uri="{BB962C8B-B14F-4D97-AF65-F5344CB8AC3E}">
        <p14:creationId xmlns:p14="http://schemas.microsoft.com/office/powerpoint/2010/main" val="22334899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1082124"/>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0"/>
            <a:ext cx="9142857" cy="3668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0" lang="en-US" sz="1013" b="0" i="0" u="none" strike="noStrike" kern="1200" cap="none" spc="0" normalizeH="0" baseline="0" noProof="0" dirty="0">
                <a:ln>
                  <a:noFill/>
                </a:ln>
                <a:solidFill>
                  <a:prstClr val="white"/>
                </a:solidFill>
                <a:effectLst/>
                <a:uLnTx/>
                <a:uFillTx/>
                <a:latin typeface="Montserrat"/>
                <a:ea typeface="+mn-ea"/>
                <a:cs typeface="+mn-cs"/>
              </a:rPr>
              <a:t>Module 7 </a:t>
            </a:r>
            <a:r>
              <a:rPr kumimoji="0" lang="en-US" sz="1013" b="0" i="0" u="none" strike="noStrike" kern="1200" cap="none" spc="0" normalizeH="0" baseline="0" noProof="0">
                <a:ln>
                  <a:noFill/>
                </a:ln>
                <a:solidFill>
                  <a:prstClr val="white"/>
                </a:solidFill>
                <a:effectLst/>
                <a:uLnTx/>
                <a:uFillTx/>
                <a:latin typeface="Montserrat"/>
                <a:ea typeface="+mn-ea"/>
                <a:cs typeface="+mn-cs"/>
              </a:rPr>
              <a:t>– Maximize Living Roots</a:t>
            </a:r>
            <a:endParaRPr kumimoji="0" lang="en-US" sz="1013" b="0" i="0" u="none" strike="noStrike" kern="1200" cap="none" spc="0" normalizeH="0" baseline="0" noProof="0" dirty="0">
              <a:ln>
                <a:noFill/>
              </a:ln>
              <a:solidFill>
                <a:prstClr val="white"/>
              </a:solidFill>
              <a:effectLst/>
              <a:uLnTx/>
              <a:uFillTx/>
              <a:latin typeface="Montserrat"/>
              <a:ea typeface="+mn-ea"/>
              <a:cs typeface="+mn-cs"/>
            </a:endParaRPr>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 y="6509513"/>
            <a:ext cx="9142857" cy="3668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srgbClr val="724324"/>
              </a:solidFill>
              <a:effectLst/>
              <a:uLnTx/>
              <a:uFillTx/>
              <a:latin typeface="Montserrat"/>
              <a:ea typeface="+mn-ea"/>
              <a:cs typeface="+mn-cs"/>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234546" y="6478116"/>
            <a:ext cx="2676347" cy="351699"/>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150"/>
              </a:spcBef>
              <a:spcAft>
                <a:spcPts val="0"/>
              </a:spcAft>
              <a:buClrTx/>
              <a:buSzTx/>
              <a:buFontTx/>
              <a:buNone/>
              <a:tabLst/>
              <a:defRPr/>
            </a:pPr>
            <a:r>
              <a:rPr kumimoji="0" lang="en-US" sz="788" b="1" i="0" u="none" strike="noStrike" kern="1200" cap="none" spc="6"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Soil Health Division </a:t>
            </a:r>
            <a:r>
              <a:rPr kumimoji="0" lang="en-US" sz="788" b="1" i="0" u="none" strike="noStrike" kern="1200" cap="none" spc="6" normalizeH="0" baseline="0" noProof="0" dirty="0">
                <a:ln>
                  <a:noFill/>
                </a:ln>
                <a:solidFill>
                  <a:srgbClr val="FFCB0B"/>
                </a:solidFill>
                <a:effectLst/>
                <a:uLnTx/>
                <a:uFillTx/>
                <a:latin typeface="Montserrat" pitchFamily="2" charset="0"/>
                <a:ea typeface="Open Sans" panose="020B0606030504020204" pitchFamily="34" charset="0"/>
                <a:cs typeface="Open Sans" panose="020B0606030504020204" pitchFamily="34" charset="0"/>
              </a:rPr>
              <a:t>|</a:t>
            </a:r>
            <a:r>
              <a:rPr kumimoji="0" lang="en-US" sz="788" b="1" i="0" u="none" strike="noStrike" kern="1200" cap="none" spc="6"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 nrcs.usda.gov</a:t>
            </a:r>
          </a:p>
          <a:p>
            <a:pPr marL="0" marR="0" lvl="0" indent="0" algn="ctr" defTabSz="514337" rtl="0" eaLnBrk="1" fontAlgn="auto" latinLnBrk="0" hangingPunct="1">
              <a:lnSpc>
                <a:spcPct val="100000"/>
              </a:lnSpc>
              <a:spcBef>
                <a:spcPts val="150"/>
              </a:spcBef>
              <a:spcAft>
                <a:spcPts val="0"/>
              </a:spcAft>
              <a:buClrTx/>
              <a:buSzTx/>
              <a:buFontTx/>
              <a:buNone/>
              <a:tabLst/>
              <a:defRPr/>
            </a:pPr>
            <a:r>
              <a:rPr kumimoji="0" lang="en-US" sz="731" b="1" i="0" u="none" strike="noStrike" kern="1200" cap="none" spc="169"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SCIENCE &amp; TECHNOLOGY</a:t>
            </a:r>
            <a:endParaRPr kumimoji="0" lang="en-US" sz="731" b="1" i="0" u="none" strike="noStrike" kern="1200" cap="none" spc="0"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223874" y="26703"/>
            <a:ext cx="2463909" cy="313402"/>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438938" y="6534561"/>
            <a:ext cx="3948756" cy="213585"/>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338"/>
              </a:spcBef>
              <a:spcAft>
                <a:spcPts val="0"/>
              </a:spcAft>
              <a:buClrTx/>
              <a:buSzTx/>
              <a:buFontTx/>
              <a:buNone/>
              <a:tabLst/>
              <a:defRPr/>
            </a:pPr>
            <a:r>
              <a:rPr kumimoji="0" lang="en-US" sz="788" b="1" i="0" u="none" strike="noStrike" kern="1200" cap="none" spc="6"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Soil Health for Small-Scale Agriculture</a:t>
            </a:r>
            <a:endParaRPr kumimoji="0" lang="en-US" sz="675" b="1" i="0" u="none" strike="noStrike" kern="1200" cap="none" spc="0"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356284806"/>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64" r:id="rId10"/>
    <p:sldLayoutId id="2147483765" r:id="rId11"/>
    <p:sldLayoutId id="2147483766" r:id="rId12"/>
    <p:sldLayoutId id="2147483767" r:id="rId13"/>
    <p:sldLayoutId id="2147483768" r:id="rId14"/>
  </p:sldLayoutIdLst>
  <p:txStyles>
    <p:titleStyle>
      <a:lvl1pPr algn="l" defTabSz="514337"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08" userDrawn="1">
          <p15:clr>
            <a:srgbClr val="F26B43"/>
          </p15:clr>
        </p15:guide>
        <p15:guide id="2" pos="4212"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microsoft.com/office/2018/10/relationships/comments" Target="../comments/modernComment_B43_4B0A7DF3.xml"/><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10.xml"/><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10.xml"/><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10.xml"/><Relationship Id="rId4" Type="http://schemas.microsoft.com/office/2007/relationships/hdphoto" Target="../media/hdphoto1.wdp"/></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10.xml"/><Relationship Id="rId4" Type="http://schemas.microsoft.com/office/2007/relationships/hdphoto" Target="../media/hdphoto2.wdp"/></Relationships>
</file>

<file path=ppt/slides/_rels/slide3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0.xml"/><Relationship Id="rId1" Type="http://schemas.openxmlformats.org/officeDocument/2006/relationships/slideLayout" Target="../slideLayouts/slideLayout10.xml"/><Relationship Id="rId4" Type="http://schemas.openxmlformats.org/officeDocument/2006/relationships/image" Target="../media/image28.jpeg"/></Relationships>
</file>

<file path=ppt/slides/_rels/slide3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3.xml"/><Relationship Id="rId1" Type="http://schemas.openxmlformats.org/officeDocument/2006/relationships/slideLayout" Target="../slideLayouts/slideLayout10.xml"/><Relationship Id="rId4" Type="http://schemas.openxmlformats.org/officeDocument/2006/relationships/image" Target="../media/image32.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37.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9.xml"/><Relationship Id="rId1" Type="http://schemas.openxmlformats.org/officeDocument/2006/relationships/slideLayout" Target="../slideLayouts/slideLayout10.xml"/><Relationship Id="rId4" Type="http://schemas.openxmlformats.org/officeDocument/2006/relationships/image" Target="../media/image36.png"/></Relationships>
</file>

<file path=ppt/slides/_rels/slide4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0.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2.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3.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5.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6.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7.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3" Type="http://schemas.microsoft.com/office/2018/10/relationships/comments" Target="../comments/modernComment_B65_3E965F5B.xml"/><Relationship Id="rId2" Type="http://schemas.openxmlformats.org/officeDocument/2006/relationships/notesSlide" Target="../notesSlides/notesSlide48.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9.xml"/><Relationship Id="rId1" Type="http://schemas.openxmlformats.org/officeDocument/2006/relationships/slideLayout" Target="../slideLayouts/slideLayout13.xml"/><Relationship Id="rId4" Type="http://schemas.openxmlformats.org/officeDocument/2006/relationships/chart" Target="../charts/chart2.xml"/></Relationships>
</file>

<file path=ppt/slides/_rels/slide5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50.xml"/><Relationship Id="rId1" Type="http://schemas.openxmlformats.org/officeDocument/2006/relationships/slideLayout" Target="../slideLayouts/slideLayout13.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_rels/slide5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1.xml"/><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2.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1CAF88B-666D-AC84-50B3-43EBB2B8B452}"/>
              </a:ext>
            </a:extLst>
          </p:cNvPr>
          <p:cNvSpPr>
            <a:spLocks noGrp="1"/>
          </p:cNvSpPr>
          <p:nvPr>
            <p:ph type="title" idx="4294967295"/>
          </p:nvPr>
        </p:nvSpPr>
        <p:spPr>
          <a:xfrm>
            <a:off x="311333" y="1798288"/>
            <a:ext cx="4003215" cy="308565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a:ln>
                  <a:noFill/>
                </a:ln>
                <a:solidFill>
                  <a:schemeClr val="bg1"/>
                </a:solidFill>
                <a:effectLst/>
                <a:uLnTx/>
                <a:uFillTx/>
                <a:latin typeface="+mj-lt"/>
                <a:ea typeface="Open Sans"/>
                <a:cs typeface="Open Sans"/>
              </a:rPr>
              <a:t>MODULE </a:t>
            </a:r>
            <a:r>
              <a:rPr lang="en-US" sz="3200" b="1">
                <a:solidFill>
                  <a:schemeClr val="bg1"/>
                </a:solidFill>
                <a:ea typeface="Open Sans"/>
                <a:cs typeface="Open Sans"/>
              </a:rPr>
              <a:t>8</a:t>
            </a:r>
            <a:r>
              <a:rPr kumimoji="0" lang="en-US" sz="3200" b="1" i="0" u="none" strike="noStrike" kern="1200" cap="none" spc="0" normalizeH="0" baseline="0" noProof="0">
                <a:ln>
                  <a:noFill/>
                </a:ln>
                <a:solidFill>
                  <a:schemeClr val="bg1"/>
                </a:solidFill>
                <a:effectLst/>
                <a:uLnTx/>
                <a:uFillTx/>
                <a:latin typeface="+mj-lt"/>
                <a:ea typeface="Open Sans"/>
                <a:cs typeface="Open Sans"/>
              </a:rPr>
              <a:t>:</a:t>
            </a:r>
          </a:p>
          <a:p>
            <a:pPr marL="0" marR="0" lvl="0" indent="0" algn="ctr"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bg1"/>
                </a:solidFill>
                <a:effectLst/>
                <a:uLnTx/>
                <a:uFillTx/>
                <a:latin typeface="+mj-lt"/>
                <a:ea typeface="Open Sans" panose="020B0606030504020204" pitchFamily="34" charset="0"/>
                <a:cs typeface="Open Sans" panose="020B0606030504020204" pitchFamily="34" charset="0"/>
              </a:rPr>
              <a:t>MAXIMIZE LIVING ROOTS </a:t>
            </a:r>
          </a:p>
        </p:txBody>
      </p:sp>
      <p:pic>
        <p:nvPicPr>
          <p:cNvPr id="4" name="Picture 3" descr="A close-up of a mature vetch plant with purple flowers. ">
            <a:extLst>
              <a:ext uri="{FF2B5EF4-FFF2-40B4-BE49-F238E27FC236}">
                <a16:creationId xmlns:a16="http://schemas.microsoft.com/office/drawing/2014/main" id="{391EE09F-8C8F-9786-95B0-C5B6A6CFB42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a:off x="5263722" y="1067130"/>
            <a:ext cx="3271554" cy="4362072"/>
          </a:xfrm>
          <a:prstGeom prst="rect">
            <a:avLst/>
          </a:prstGeom>
        </p:spPr>
      </p:pic>
    </p:spTree>
    <p:extLst>
      <p:ext uri="{BB962C8B-B14F-4D97-AF65-F5344CB8AC3E}">
        <p14:creationId xmlns:p14="http://schemas.microsoft.com/office/powerpoint/2010/main" val="34287128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E712A0D-E9AB-3CCA-8D80-A1226BEACBA6}"/>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Providing Technical Assistance</a:t>
            </a:r>
          </a:p>
        </p:txBody>
      </p:sp>
      <p:sp>
        <p:nvSpPr>
          <p:cNvPr id="3" name="Content Placeholder 2">
            <a:extLst>
              <a:ext uri="{FF2B5EF4-FFF2-40B4-BE49-F238E27FC236}">
                <a16:creationId xmlns:a16="http://schemas.microsoft.com/office/drawing/2014/main" id="{44F7FDD2-A973-C305-C867-CD4B5C78A56A}"/>
              </a:ext>
            </a:extLst>
          </p:cNvPr>
          <p:cNvSpPr>
            <a:spLocks noGrp="1"/>
          </p:cNvSpPr>
          <p:nvPr>
            <p:ph sz="quarter" idx="10"/>
          </p:nvPr>
        </p:nvSpPr>
        <p:spPr>
          <a:xfrm>
            <a:off x="379076" y="2078182"/>
            <a:ext cx="6843256" cy="3379643"/>
          </a:xfrm>
        </p:spPr>
        <p:txBody>
          <a:bodyPr/>
          <a:lstStyle/>
          <a:p>
            <a:r>
              <a:rPr lang="en-US" sz="2400" dirty="0"/>
              <a:t>Provide cover crop tables, information, and resources</a:t>
            </a:r>
          </a:p>
          <a:p>
            <a:r>
              <a:rPr lang="en-US" sz="2400" dirty="0"/>
              <a:t>Recommend and discuss seeding and termination methods</a:t>
            </a:r>
          </a:p>
          <a:p>
            <a:r>
              <a:rPr lang="en-US" sz="2400" dirty="0"/>
              <a:t>Assist in selecting cover crops and designing cover crop mixes</a:t>
            </a:r>
          </a:p>
          <a:p>
            <a:endParaRPr lang="en-US" dirty="0"/>
          </a:p>
        </p:txBody>
      </p:sp>
    </p:spTree>
    <p:extLst>
      <p:ext uri="{BB962C8B-B14F-4D97-AF65-F5344CB8AC3E}">
        <p14:creationId xmlns:p14="http://schemas.microsoft.com/office/powerpoint/2010/main" val="2350139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C4A2C0-F51D-7873-FC66-EC4CA31BEF5E}"/>
              </a:ext>
            </a:extLst>
          </p:cNvPr>
          <p:cNvSpPr>
            <a:spLocks noGrp="1"/>
          </p:cNvSpPr>
          <p:nvPr>
            <p:ph type="title" idx="4294967295"/>
          </p:nvPr>
        </p:nvSpPr>
        <p:spPr>
          <a:xfrm>
            <a:off x="147582" y="832704"/>
            <a:ext cx="6549819"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Cover Crop Selection</a:t>
            </a:r>
          </a:p>
        </p:txBody>
      </p:sp>
      <p:sp>
        <p:nvSpPr>
          <p:cNvPr id="3" name="Content Placeholder 2">
            <a:extLst>
              <a:ext uri="{FF2B5EF4-FFF2-40B4-BE49-F238E27FC236}">
                <a16:creationId xmlns:a16="http://schemas.microsoft.com/office/drawing/2014/main" id="{441C05AF-5856-30DE-E1FB-BD28E8B5A072}"/>
              </a:ext>
            </a:extLst>
          </p:cNvPr>
          <p:cNvSpPr>
            <a:spLocks noGrp="1"/>
          </p:cNvSpPr>
          <p:nvPr>
            <p:ph sz="quarter" idx="10"/>
          </p:nvPr>
        </p:nvSpPr>
        <p:spPr/>
        <p:txBody>
          <a:bodyPr/>
          <a:lstStyle/>
          <a:p>
            <a:r>
              <a:rPr lang="en-US" sz="2400" dirty="0"/>
              <a:t>What plant characteristics are important to consider when choosing a cover crop to address a producer’s goals and resource concerns?</a:t>
            </a:r>
          </a:p>
          <a:p>
            <a:r>
              <a:rPr lang="en-US" sz="2400" dirty="0"/>
              <a:t>Do the plant characteristics of interest change for smaller scales ?</a:t>
            </a:r>
          </a:p>
        </p:txBody>
      </p:sp>
      <p:pic>
        <p:nvPicPr>
          <p:cNvPr id="4" name="Picture Placeholder 3" descr="A diverse, mixed cover crop.  A mixture of tall herbaceous plants, some with white or yellow flowers. ">
            <a:extLst>
              <a:ext uri="{FF2B5EF4-FFF2-40B4-BE49-F238E27FC236}">
                <a16:creationId xmlns:a16="http://schemas.microsoft.com/office/drawing/2014/main" id="{F224210F-3F75-C69D-1EC6-5156E7BBF6F2}"/>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a:prstGeom prst="rect">
            <a:avLst/>
          </a:prstGeom>
        </p:spPr>
      </p:pic>
    </p:spTree>
    <p:extLst>
      <p:ext uri="{BB962C8B-B14F-4D97-AF65-F5344CB8AC3E}">
        <p14:creationId xmlns:p14="http://schemas.microsoft.com/office/powerpoint/2010/main" val="3536478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C4A2C0-F51D-7873-FC66-EC4CA31BEF5E}"/>
              </a:ext>
            </a:extLst>
          </p:cNvPr>
          <p:cNvSpPr>
            <a:spLocks noGrp="1"/>
          </p:cNvSpPr>
          <p:nvPr>
            <p:ph type="title" idx="4294967295"/>
          </p:nvPr>
        </p:nvSpPr>
        <p:spPr>
          <a:xfrm>
            <a:off x="147582" y="832704"/>
            <a:ext cx="6549819"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Cover Crop Selection</a:t>
            </a:r>
          </a:p>
        </p:txBody>
      </p:sp>
      <p:sp>
        <p:nvSpPr>
          <p:cNvPr id="3" name="Content Placeholder 2">
            <a:extLst>
              <a:ext uri="{FF2B5EF4-FFF2-40B4-BE49-F238E27FC236}">
                <a16:creationId xmlns:a16="http://schemas.microsoft.com/office/drawing/2014/main" id="{441C05AF-5856-30DE-E1FB-BD28E8B5A072}"/>
              </a:ext>
            </a:extLst>
          </p:cNvPr>
          <p:cNvSpPr>
            <a:spLocks noGrp="1"/>
          </p:cNvSpPr>
          <p:nvPr>
            <p:ph sz="quarter" idx="10"/>
          </p:nvPr>
        </p:nvSpPr>
        <p:spPr/>
        <p:txBody>
          <a:bodyPr/>
          <a:lstStyle/>
          <a:p>
            <a:pPr marL="0" indent="0">
              <a:buNone/>
            </a:pPr>
            <a:r>
              <a:rPr lang="en-US" sz="2400" u="sng" dirty="0"/>
              <a:t>Characteristics should address identified priorities and resource concerns</a:t>
            </a:r>
          </a:p>
          <a:p>
            <a:r>
              <a:rPr lang="en-US" sz="2400" dirty="0"/>
              <a:t>Growth cycle</a:t>
            </a:r>
          </a:p>
          <a:p>
            <a:r>
              <a:rPr lang="en-US" sz="2400" dirty="0"/>
              <a:t>Growth habit</a:t>
            </a:r>
          </a:p>
          <a:p>
            <a:r>
              <a:rPr lang="en-US" sz="2400" dirty="0"/>
              <a:t>Root architecture</a:t>
            </a:r>
          </a:p>
          <a:p>
            <a:r>
              <a:rPr lang="en-US" sz="2400" dirty="0"/>
              <a:t>Growth rate </a:t>
            </a:r>
          </a:p>
          <a:p>
            <a:r>
              <a:rPr lang="en-US" sz="2400" dirty="0"/>
              <a:t>Chemical composition</a:t>
            </a:r>
          </a:p>
          <a:p>
            <a:r>
              <a:rPr lang="en-US" sz="2400" dirty="0"/>
              <a:t>Stress tolerance </a:t>
            </a:r>
          </a:p>
          <a:p>
            <a:r>
              <a:rPr lang="en-US" sz="2400" dirty="0"/>
              <a:t>Time to flowering</a:t>
            </a:r>
          </a:p>
          <a:p>
            <a:r>
              <a:rPr lang="en-US" sz="2400" dirty="0"/>
              <a:t>Pest resistance or susceptibility </a:t>
            </a:r>
          </a:p>
          <a:p>
            <a:endParaRPr lang="en-US" dirty="0"/>
          </a:p>
        </p:txBody>
      </p:sp>
      <p:pic>
        <p:nvPicPr>
          <p:cNvPr id="4" name="Picture Placeholder 3" descr="A diverse, mixed cover crop.  A mixture of tall herbaceous plants, some with white or yellow flowers. ">
            <a:extLst>
              <a:ext uri="{FF2B5EF4-FFF2-40B4-BE49-F238E27FC236}">
                <a16:creationId xmlns:a16="http://schemas.microsoft.com/office/drawing/2014/main" id="{2A7FD001-DE77-AD94-619A-0D2AFBEB86DD}"/>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a:prstGeom prst="rect">
            <a:avLst/>
          </a:prstGeom>
        </p:spPr>
      </p:pic>
    </p:spTree>
    <p:extLst>
      <p:ext uri="{BB962C8B-B14F-4D97-AF65-F5344CB8AC3E}">
        <p14:creationId xmlns:p14="http://schemas.microsoft.com/office/powerpoint/2010/main" val="1258978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6FF98E-7718-F92E-2DF1-DECFE9F770DA}"/>
              </a:ext>
            </a:extLst>
          </p:cNvPr>
          <p:cNvSpPr>
            <a:spLocks noGrp="1"/>
          </p:cNvSpPr>
          <p:nvPr>
            <p:ph type="title" idx="4294967295"/>
          </p:nvPr>
        </p:nvSpPr>
        <p:spPr>
          <a:xfrm>
            <a:off x="147582" y="869093"/>
            <a:ext cx="6549819"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Matching Production System Factors</a:t>
            </a:r>
          </a:p>
        </p:txBody>
      </p:sp>
      <p:sp>
        <p:nvSpPr>
          <p:cNvPr id="3" name="Content Placeholder 2">
            <a:extLst>
              <a:ext uri="{FF2B5EF4-FFF2-40B4-BE49-F238E27FC236}">
                <a16:creationId xmlns:a16="http://schemas.microsoft.com/office/drawing/2014/main" id="{E2BB8E29-E715-8D84-E466-448588DFBCEA}"/>
              </a:ext>
            </a:extLst>
          </p:cNvPr>
          <p:cNvSpPr>
            <a:spLocks noGrp="1"/>
          </p:cNvSpPr>
          <p:nvPr>
            <p:ph sz="quarter" idx="10"/>
          </p:nvPr>
        </p:nvSpPr>
        <p:spPr>
          <a:xfrm>
            <a:off x="379075" y="1960880"/>
            <a:ext cx="6318326" cy="3496945"/>
          </a:xfrm>
        </p:spPr>
        <p:txBody>
          <a:bodyPr>
            <a:normAutofit/>
          </a:bodyPr>
          <a:lstStyle/>
          <a:p>
            <a:pPr marL="0" indent="0">
              <a:buNone/>
            </a:pPr>
            <a:r>
              <a:rPr lang="en-US" sz="2400" dirty="0"/>
              <a:t>What other concerns can be important for determining that suitability of a particular CC or variety for a specific site?</a:t>
            </a:r>
          </a:p>
          <a:p>
            <a:r>
              <a:rPr lang="en-US" sz="2400" dirty="0"/>
              <a:t>Disease carry over</a:t>
            </a:r>
          </a:p>
          <a:p>
            <a:r>
              <a:rPr lang="en-US" sz="2400" dirty="0"/>
              <a:t>Host of cash crop pest </a:t>
            </a:r>
          </a:p>
          <a:p>
            <a:r>
              <a:rPr lang="en-US" sz="2400" dirty="0"/>
              <a:t>Residue at planting/harvest </a:t>
            </a:r>
          </a:p>
          <a:p>
            <a:r>
              <a:rPr lang="en-US" sz="2400" dirty="0"/>
              <a:t>Impact on pollinators for cash crop</a:t>
            </a:r>
          </a:p>
          <a:p>
            <a:endParaRPr lang="en-US" dirty="0"/>
          </a:p>
        </p:txBody>
      </p:sp>
      <p:pic>
        <p:nvPicPr>
          <p:cNvPr id="5" name="Picture Placeholder 4" descr="Bell beans growing in a farm field under a cloudy sky. ">
            <a:extLst>
              <a:ext uri="{FF2B5EF4-FFF2-40B4-BE49-F238E27FC236}">
                <a16:creationId xmlns:a16="http://schemas.microsoft.com/office/drawing/2014/main" id="{CA97DC24-6502-EDC5-FE4B-0D7FA8A65603}"/>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a:prstGeom prst="rect">
            <a:avLst/>
          </a:prstGeom>
        </p:spPr>
      </p:pic>
    </p:spTree>
    <p:extLst>
      <p:ext uri="{BB962C8B-B14F-4D97-AF65-F5344CB8AC3E}">
        <p14:creationId xmlns:p14="http://schemas.microsoft.com/office/powerpoint/2010/main" val="2073321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2BE9E8-DA4A-F312-E1C2-00D1869DE98C}"/>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Cover crops in small-scale systems</a:t>
            </a:r>
          </a:p>
        </p:txBody>
      </p:sp>
      <p:sp>
        <p:nvSpPr>
          <p:cNvPr id="3" name="Content Placeholder 2">
            <a:extLst>
              <a:ext uri="{FF2B5EF4-FFF2-40B4-BE49-F238E27FC236}">
                <a16:creationId xmlns:a16="http://schemas.microsoft.com/office/drawing/2014/main" id="{B999F8F5-6EE4-FCEB-4A12-43D8A58803DB}"/>
              </a:ext>
            </a:extLst>
          </p:cNvPr>
          <p:cNvSpPr>
            <a:spLocks noGrp="1"/>
          </p:cNvSpPr>
          <p:nvPr>
            <p:ph sz="quarter" idx="10"/>
          </p:nvPr>
        </p:nvSpPr>
        <p:spPr/>
        <p:txBody>
          <a:bodyPr/>
          <a:lstStyle/>
          <a:p>
            <a:r>
              <a:rPr lang="en-US" sz="2400" dirty="0"/>
              <a:t>How is cover cropping different in small-scale systems ?</a:t>
            </a:r>
          </a:p>
        </p:txBody>
      </p:sp>
    </p:spTree>
    <p:extLst>
      <p:ext uri="{BB962C8B-B14F-4D97-AF65-F5344CB8AC3E}">
        <p14:creationId xmlns:p14="http://schemas.microsoft.com/office/powerpoint/2010/main" val="23321837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9A10C10-FEE4-D018-36CE-F68B7CABDFFB}"/>
              </a:ext>
            </a:extLst>
          </p:cNvPr>
          <p:cNvSpPr>
            <a:spLocks noGrp="1"/>
          </p:cNvSpPr>
          <p:nvPr>
            <p:ph type="title"/>
          </p:nvPr>
        </p:nvSpPr>
        <p:spPr/>
        <p:txBody>
          <a:bodyPr/>
          <a:lstStyle/>
          <a:p>
            <a:r>
              <a:rPr lang="en-US" sz="3200" dirty="0"/>
              <a:t>Cover crops in small-scale systems</a:t>
            </a:r>
            <a:br>
              <a:rPr lang="en-US" dirty="0"/>
            </a:br>
            <a:endParaRPr lang="en-US" dirty="0"/>
          </a:p>
        </p:txBody>
      </p:sp>
      <p:sp>
        <p:nvSpPr>
          <p:cNvPr id="3" name="Content Placeholder 2">
            <a:extLst>
              <a:ext uri="{FF2B5EF4-FFF2-40B4-BE49-F238E27FC236}">
                <a16:creationId xmlns:a16="http://schemas.microsoft.com/office/drawing/2014/main" id="{B999F8F5-6EE4-FCEB-4A12-43D8A58803DB}"/>
              </a:ext>
            </a:extLst>
          </p:cNvPr>
          <p:cNvSpPr>
            <a:spLocks noGrp="1"/>
          </p:cNvSpPr>
          <p:nvPr>
            <p:ph sz="quarter" idx="10"/>
          </p:nvPr>
        </p:nvSpPr>
        <p:spPr/>
        <p:txBody>
          <a:bodyPr/>
          <a:lstStyle/>
          <a:p>
            <a:r>
              <a:rPr lang="en-US" sz="2400" dirty="0"/>
              <a:t>Seeding rates (plants per sq ft)</a:t>
            </a:r>
          </a:p>
          <a:p>
            <a:r>
              <a:rPr lang="en-US" sz="2400" dirty="0"/>
              <a:t>Planting techniques</a:t>
            </a:r>
          </a:p>
          <a:p>
            <a:r>
              <a:rPr lang="en-US" sz="2400" dirty="0"/>
              <a:t>Termination methods</a:t>
            </a:r>
          </a:p>
          <a:p>
            <a:r>
              <a:rPr lang="en-US" sz="2400" dirty="0"/>
              <a:t>Tools</a:t>
            </a:r>
          </a:p>
          <a:p>
            <a:r>
              <a:rPr lang="en-US" sz="2400" dirty="0"/>
              <a:t>Management of CC</a:t>
            </a:r>
          </a:p>
        </p:txBody>
      </p:sp>
      <p:pic>
        <p:nvPicPr>
          <p:cNvPr id="5" name="Picture Placeholder 4" descr="A cover crop of oats and bell beans growing in a raised bed with a wooden frame. ">
            <a:extLst>
              <a:ext uri="{FF2B5EF4-FFF2-40B4-BE49-F238E27FC236}">
                <a16:creationId xmlns:a16="http://schemas.microsoft.com/office/drawing/2014/main" id="{3F41E6CA-15CF-367C-5DBF-C497C5EFB54F}"/>
              </a:ext>
            </a:extLst>
          </p:cNvPr>
          <p:cNvPicPr>
            <a:picLocks noGrp="1" noChangeAspect="1"/>
          </p:cNvPicPr>
          <p:nvPr>
            <p:ph type="pic" sz="quarter" idx="4294967295"/>
          </p:nvPr>
        </p:nvPicPr>
        <p:blipFill>
          <a:blip r:embed="rId3" cstate="screen">
            <a:extLst>
              <a:ext uri="{28A0092B-C50C-407E-A947-70E740481C1C}">
                <a14:useLocalDpi xmlns:a14="http://schemas.microsoft.com/office/drawing/2010/main"/>
              </a:ext>
            </a:extLst>
          </a:blip>
          <a:srcRect l="-462" r="-3107"/>
          <a:stretch/>
        </p:blipFill>
        <p:spPr>
          <a:xfrm>
            <a:off x="5399751" y="1739075"/>
            <a:ext cx="3744971" cy="4507993"/>
          </a:xfrm>
          <a:prstGeom prst="rect">
            <a:avLst/>
          </a:prstGeom>
        </p:spPr>
      </p:pic>
    </p:spTree>
    <p:extLst>
      <p:ext uri="{BB962C8B-B14F-4D97-AF65-F5344CB8AC3E}">
        <p14:creationId xmlns:p14="http://schemas.microsoft.com/office/powerpoint/2010/main" val="2172461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E1847C1-EC74-67FA-0D20-E79768A51FE8}"/>
              </a:ext>
            </a:extLst>
          </p:cNvPr>
          <p:cNvSpPr>
            <a:spLocks noGrp="1"/>
          </p:cNvSpPr>
          <p:nvPr>
            <p:ph type="title"/>
          </p:nvPr>
        </p:nvSpPr>
        <p:spPr>
          <a:xfrm>
            <a:off x="295568" y="658640"/>
            <a:ext cx="7886700" cy="629051"/>
          </a:xfrm>
        </p:spPr>
        <p:txBody>
          <a:bodyPr/>
          <a:lstStyle/>
          <a:p>
            <a:r>
              <a:rPr lang="en-US" sz="3200" dirty="0"/>
              <a:t>Cover Crop Planting Methods for Small-scale systems</a:t>
            </a:r>
            <a:br>
              <a:rPr lang="en-US" dirty="0"/>
            </a:br>
            <a:endParaRPr lang="en-US" dirty="0"/>
          </a:p>
        </p:txBody>
      </p:sp>
      <p:sp>
        <p:nvSpPr>
          <p:cNvPr id="3" name="Content Placeholder 2">
            <a:extLst>
              <a:ext uri="{FF2B5EF4-FFF2-40B4-BE49-F238E27FC236}">
                <a16:creationId xmlns:a16="http://schemas.microsoft.com/office/drawing/2014/main" id="{4D148473-D006-5FD7-6166-1A69B651FE02}"/>
              </a:ext>
            </a:extLst>
          </p:cNvPr>
          <p:cNvSpPr>
            <a:spLocks noGrp="1"/>
          </p:cNvSpPr>
          <p:nvPr>
            <p:ph sz="quarter" idx="10"/>
          </p:nvPr>
        </p:nvSpPr>
        <p:spPr>
          <a:xfrm>
            <a:off x="295568" y="2135492"/>
            <a:ext cx="4667776" cy="2587016"/>
          </a:xfrm>
        </p:spPr>
        <p:txBody>
          <a:bodyPr/>
          <a:lstStyle/>
          <a:p>
            <a:r>
              <a:rPr lang="en-US" sz="2400" dirty="0"/>
              <a:t>Broadcast seeding</a:t>
            </a:r>
          </a:p>
          <a:p>
            <a:r>
              <a:rPr lang="en-US" sz="2400" dirty="0"/>
              <a:t>Furrow seeding </a:t>
            </a:r>
          </a:p>
          <a:p>
            <a:r>
              <a:rPr lang="en-US" sz="2400" dirty="0"/>
              <a:t>Push seeder</a:t>
            </a:r>
          </a:p>
        </p:txBody>
      </p:sp>
      <p:pic>
        <p:nvPicPr>
          <p:cNvPr id="7" name="Picture Placeholder 6" descr="A cover crop of oats and bell beans growing in a raised bed with a wooden frame. ">
            <a:extLst>
              <a:ext uri="{FF2B5EF4-FFF2-40B4-BE49-F238E27FC236}">
                <a16:creationId xmlns:a16="http://schemas.microsoft.com/office/drawing/2014/main" id="{DAE5F9D6-BFD5-40BC-FA28-93B07BF580EF}"/>
              </a:ext>
            </a:extLst>
          </p:cNvPr>
          <p:cNvPicPr>
            <a:picLocks noGrp="1" noChangeAspect="1"/>
          </p:cNvPicPr>
          <p:nvPr>
            <p:ph type="pic" sz="quarter" idx="4294967295"/>
          </p:nvPr>
        </p:nvPicPr>
        <p:blipFill>
          <a:blip r:embed="rId3" cstate="screen">
            <a:extLst>
              <a:ext uri="{28A0092B-C50C-407E-A947-70E740481C1C}">
                <a14:useLocalDpi xmlns:a14="http://schemas.microsoft.com/office/drawing/2010/main"/>
              </a:ext>
            </a:extLst>
          </a:blip>
          <a:srcRect r="-3676"/>
          <a:stretch/>
        </p:blipFill>
        <p:spPr>
          <a:xfrm>
            <a:off x="5423338" y="1942158"/>
            <a:ext cx="3626068" cy="4257202"/>
          </a:xfrm>
          <a:prstGeom prst="rect">
            <a:avLst/>
          </a:prstGeom>
        </p:spPr>
      </p:pic>
    </p:spTree>
    <p:extLst>
      <p:ext uri="{BB962C8B-B14F-4D97-AF65-F5344CB8AC3E}">
        <p14:creationId xmlns:p14="http://schemas.microsoft.com/office/powerpoint/2010/main" val="3747333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04E78F-B289-E86E-DB45-78339AFDEC89}"/>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Broadcast Seeding</a:t>
            </a:r>
          </a:p>
        </p:txBody>
      </p:sp>
      <p:sp>
        <p:nvSpPr>
          <p:cNvPr id="3" name="Content Placeholder 2">
            <a:extLst>
              <a:ext uri="{FF2B5EF4-FFF2-40B4-BE49-F238E27FC236}">
                <a16:creationId xmlns:a16="http://schemas.microsoft.com/office/drawing/2014/main" id="{F8B0B8CB-611C-2527-2C87-958278DF1981}"/>
              </a:ext>
            </a:extLst>
          </p:cNvPr>
          <p:cNvSpPr>
            <a:spLocks noGrp="1"/>
          </p:cNvSpPr>
          <p:nvPr>
            <p:ph sz="quarter" idx="10"/>
          </p:nvPr>
        </p:nvSpPr>
        <p:spPr>
          <a:xfrm>
            <a:off x="147582" y="1915622"/>
            <a:ext cx="5696604" cy="3379643"/>
          </a:xfrm>
        </p:spPr>
        <p:txBody>
          <a:bodyPr>
            <a:noAutofit/>
          </a:bodyPr>
          <a:lstStyle/>
          <a:p>
            <a:r>
              <a:rPr lang="en-US" sz="2400" dirty="0"/>
              <a:t>Spreading the cover crop seed over an area (by hand or with a seed spinner)</a:t>
            </a:r>
          </a:p>
          <a:p>
            <a:r>
              <a:rPr lang="en-US" sz="2400" dirty="0"/>
              <a:t>Potential for low seed to soil contact, patchy and uneven germination. </a:t>
            </a:r>
          </a:p>
          <a:p>
            <a:r>
              <a:rPr lang="en-US" sz="2400" dirty="0"/>
              <a:t>Useful in high residue situations where other methods aren’t practical. </a:t>
            </a:r>
          </a:p>
          <a:p>
            <a:r>
              <a:rPr lang="en-US" sz="2400" dirty="0"/>
              <a:t>Firming the bed, irrigation, and/or light mulch can increase success</a:t>
            </a:r>
          </a:p>
        </p:txBody>
      </p:sp>
      <p:pic>
        <p:nvPicPr>
          <p:cNvPr id="4" name="Picture 3" descr="A person's hand spreading seeds over soil.  The soil is dark and has mulch materials mixed in it. ">
            <a:extLst>
              <a:ext uri="{FF2B5EF4-FFF2-40B4-BE49-F238E27FC236}">
                <a16:creationId xmlns:a16="http://schemas.microsoft.com/office/drawing/2014/main" id="{67E554A1-3426-E815-2433-1C08E1E90FD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62436" y="2428859"/>
            <a:ext cx="3533982" cy="235316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27146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6E884AA-1A82-698B-1BE7-C867D2E358DD}"/>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Incorporation</a:t>
            </a:r>
          </a:p>
        </p:txBody>
      </p:sp>
      <p:sp>
        <p:nvSpPr>
          <p:cNvPr id="3" name="Content Placeholder 2">
            <a:extLst>
              <a:ext uri="{FF2B5EF4-FFF2-40B4-BE49-F238E27FC236}">
                <a16:creationId xmlns:a16="http://schemas.microsoft.com/office/drawing/2014/main" id="{407265C3-268F-CFB8-9088-9894B46B35A3}"/>
              </a:ext>
            </a:extLst>
          </p:cNvPr>
          <p:cNvSpPr>
            <a:spLocks noGrp="1"/>
          </p:cNvSpPr>
          <p:nvPr>
            <p:ph sz="quarter" idx="10"/>
          </p:nvPr>
        </p:nvSpPr>
        <p:spPr>
          <a:xfrm>
            <a:off x="236835" y="1551894"/>
            <a:ext cx="6367165" cy="4506191"/>
          </a:xfrm>
        </p:spPr>
        <p:txBody>
          <a:bodyPr>
            <a:normAutofit fontScale="92500"/>
          </a:bodyPr>
          <a:lstStyle/>
          <a:p>
            <a:r>
              <a:rPr lang="en-US" sz="2400" dirty="0"/>
              <a:t>Spreading seed over an area and then using a tool to bury the seed to the desired depth</a:t>
            </a:r>
          </a:p>
          <a:p>
            <a:r>
              <a:rPr lang="en-US" sz="2400" dirty="0"/>
              <a:t>Results in better seed to soil contact resulting in more consistent germination </a:t>
            </a:r>
          </a:p>
          <a:p>
            <a:r>
              <a:rPr lang="en-US" sz="2400" dirty="0"/>
              <a:t>Common tools:</a:t>
            </a:r>
          </a:p>
          <a:p>
            <a:pPr lvl="1"/>
            <a:r>
              <a:rPr lang="en-US" sz="2400" dirty="0"/>
              <a:t>Rake</a:t>
            </a:r>
          </a:p>
          <a:p>
            <a:pPr lvl="1"/>
            <a:r>
              <a:rPr lang="en-US" sz="2400" dirty="0"/>
              <a:t>Rotary cultivator</a:t>
            </a:r>
          </a:p>
          <a:p>
            <a:pPr lvl="1"/>
            <a:r>
              <a:rPr lang="en-US" sz="2400" dirty="0" err="1"/>
              <a:t>Tilther</a:t>
            </a:r>
            <a:endParaRPr lang="en-US" sz="2400" dirty="0"/>
          </a:p>
          <a:p>
            <a:pPr lvl="1"/>
            <a:r>
              <a:rPr lang="en-US" sz="2400" dirty="0"/>
              <a:t>Power harrow with bed roller or rolling basket </a:t>
            </a:r>
          </a:p>
          <a:p>
            <a:pPr lvl="1"/>
            <a:r>
              <a:rPr lang="en-US" sz="2400" dirty="0"/>
              <a:t>Tiller with bed roller or rolling basket</a:t>
            </a:r>
          </a:p>
          <a:p>
            <a:pPr lvl="1"/>
            <a:r>
              <a:rPr lang="en-US" sz="2400" dirty="0"/>
              <a:t>Bed roller</a:t>
            </a:r>
          </a:p>
        </p:txBody>
      </p:sp>
      <p:pic>
        <p:nvPicPr>
          <p:cNvPr id="6" name="Picture 5" descr="A person working in a garden">
            <a:extLst>
              <a:ext uri="{FF2B5EF4-FFF2-40B4-BE49-F238E27FC236}">
                <a16:creationId xmlns:a16="http://schemas.microsoft.com/office/drawing/2014/main" id="{158BECE2-32C8-DF08-1566-96D6EADF08D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18077" y="2469660"/>
            <a:ext cx="2661139" cy="266113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820236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04E78F-B289-E86E-DB45-78339AFDEC89}"/>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Direct Seed using Row Seeders</a:t>
            </a:r>
          </a:p>
        </p:txBody>
      </p:sp>
      <p:sp>
        <p:nvSpPr>
          <p:cNvPr id="3" name="Content Placeholder 2">
            <a:extLst>
              <a:ext uri="{FF2B5EF4-FFF2-40B4-BE49-F238E27FC236}">
                <a16:creationId xmlns:a16="http://schemas.microsoft.com/office/drawing/2014/main" id="{F8B0B8CB-611C-2527-2C87-958278DF1981}"/>
              </a:ext>
            </a:extLst>
          </p:cNvPr>
          <p:cNvSpPr>
            <a:spLocks noGrp="1"/>
          </p:cNvSpPr>
          <p:nvPr>
            <p:ph sz="quarter" idx="10"/>
          </p:nvPr>
        </p:nvSpPr>
        <p:spPr>
          <a:xfrm>
            <a:off x="147582" y="1552208"/>
            <a:ext cx="4668258" cy="3379643"/>
          </a:xfrm>
        </p:spPr>
        <p:txBody>
          <a:bodyPr>
            <a:noAutofit/>
          </a:bodyPr>
          <a:lstStyle/>
          <a:p>
            <a:r>
              <a:rPr lang="en-US" sz="2200" i="1" dirty="0"/>
              <a:t>Direct seed to soil contact</a:t>
            </a:r>
            <a:r>
              <a:rPr lang="en-US" sz="2200" dirty="0"/>
              <a:t>, refer to cover crop table for optimum seeding depth</a:t>
            </a:r>
          </a:p>
          <a:p>
            <a:r>
              <a:rPr lang="en-US" sz="2200" dirty="0"/>
              <a:t>Some growers might broadcast small seed and </a:t>
            </a:r>
            <a:r>
              <a:rPr lang="en-US" sz="2200" i="1" dirty="0"/>
              <a:t>then direct seed large seed on same bed</a:t>
            </a:r>
            <a:r>
              <a:rPr lang="en-US" sz="2200" dirty="0"/>
              <a:t>.</a:t>
            </a:r>
          </a:p>
          <a:p>
            <a:r>
              <a:rPr lang="en-US" sz="2200" dirty="0"/>
              <a:t>Can be inefficient in hard or compacted soils. Shallow seedbeds or furrows are often prepared prior to direct seeding.</a:t>
            </a:r>
          </a:p>
          <a:p>
            <a:r>
              <a:rPr lang="en-US" sz="2200" dirty="0"/>
              <a:t>Adding a light layer of compost can allow for direct seeding without disturbance</a:t>
            </a:r>
            <a:r>
              <a:rPr lang="en-US" sz="2400" dirty="0"/>
              <a:t>.</a:t>
            </a:r>
          </a:p>
        </p:txBody>
      </p:sp>
      <p:pic>
        <p:nvPicPr>
          <p:cNvPr id="5" name="Picture 4" descr="A person pushing a &quot;row seeder&quot; tool in a garden.  There is corn growing in the background behind them. ">
            <a:extLst>
              <a:ext uri="{FF2B5EF4-FFF2-40B4-BE49-F238E27FC236}">
                <a16:creationId xmlns:a16="http://schemas.microsoft.com/office/drawing/2014/main" id="{8CFAC9DD-DD72-4D70-2517-3776CD0E4C8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29303" y="2269809"/>
            <a:ext cx="4119715" cy="231838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589079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52A415-AABD-F9AF-FA4A-1872C57DF270}"/>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Objectives</a:t>
            </a:r>
          </a:p>
        </p:txBody>
      </p:sp>
      <p:sp>
        <p:nvSpPr>
          <p:cNvPr id="3" name="Content Placeholder 2">
            <a:extLst>
              <a:ext uri="{FF2B5EF4-FFF2-40B4-BE49-F238E27FC236}">
                <a16:creationId xmlns:a16="http://schemas.microsoft.com/office/drawing/2014/main" id="{1EA165C4-57B0-65A8-F182-D6B87E230138}"/>
              </a:ext>
            </a:extLst>
          </p:cNvPr>
          <p:cNvSpPr>
            <a:spLocks noGrp="1"/>
          </p:cNvSpPr>
          <p:nvPr>
            <p:ph sz="quarter" idx="10"/>
          </p:nvPr>
        </p:nvSpPr>
        <p:spPr>
          <a:xfrm>
            <a:off x="379076" y="2078182"/>
            <a:ext cx="5161946" cy="3379643"/>
          </a:xfrm>
        </p:spPr>
        <p:txBody>
          <a:bodyPr>
            <a:noAutofit/>
          </a:bodyPr>
          <a:lstStyle/>
          <a:p>
            <a:pPr marL="385763" indent="-385763" fontAlgn="base">
              <a:lnSpc>
                <a:spcPct val="100000"/>
              </a:lnSpc>
              <a:spcBef>
                <a:spcPts val="0"/>
              </a:spcBef>
              <a:buFont typeface="+mj-lt"/>
              <a:buAutoNum type="arabicPeriod"/>
            </a:pPr>
            <a:r>
              <a:rPr lang="en-US" sz="2400" dirty="0">
                <a:solidFill>
                  <a:srgbClr val="000000"/>
                </a:solidFill>
                <a:effectLst/>
                <a:latin typeface="Montserrat" panose="00000500000000000000" pitchFamily="2" charset="0"/>
                <a:ea typeface="Times New Roman" panose="02020603050405020304" pitchFamily="18" charset="0"/>
                <a:cs typeface="Times New Roman" panose="02020603050405020304" pitchFamily="18" charset="0"/>
              </a:rPr>
              <a:t>Utilize </a:t>
            </a:r>
            <a:r>
              <a:rPr lang="en-US" sz="2400" dirty="0">
                <a:solidFill>
                  <a:srgbClr val="000000"/>
                </a:solidFill>
                <a:latin typeface="Montserrat" panose="00000500000000000000" pitchFamily="2" charset="0"/>
                <a:ea typeface="Times New Roman" panose="02020603050405020304" pitchFamily="18" charset="0"/>
                <a:cs typeface="Times New Roman" panose="02020603050405020304" pitchFamily="18" charset="0"/>
              </a:rPr>
              <a:t>cover cropping to effectively address soil health resource concerns in urban and small-scale agriculture. </a:t>
            </a:r>
          </a:p>
          <a:p>
            <a:pPr marL="385763" indent="-385763" fontAlgn="base">
              <a:lnSpc>
                <a:spcPct val="100000"/>
              </a:lnSpc>
              <a:spcBef>
                <a:spcPts val="0"/>
              </a:spcBef>
              <a:buFont typeface="+mj-lt"/>
              <a:buAutoNum type="arabicPeriod"/>
            </a:pPr>
            <a:r>
              <a:rPr lang="en-US" sz="2400" dirty="0">
                <a:solidFill>
                  <a:srgbClr val="000000"/>
                </a:solidFill>
                <a:effectLst/>
                <a:latin typeface="Montserrat" panose="00000500000000000000" pitchFamily="2" charset="0"/>
                <a:ea typeface="Times New Roman" panose="02020603050405020304" pitchFamily="18" charset="0"/>
                <a:cs typeface="Times New Roman" panose="02020603050405020304" pitchFamily="18" charset="0"/>
              </a:rPr>
              <a:t>Discuss appropriate cover crops and their associated planting and termination methods for small</a:t>
            </a:r>
            <a:r>
              <a:rPr lang="en-US" sz="2400" dirty="0">
                <a:solidFill>
                  <a:srgbClr val="000000"/>
                </a:solidFill>
                <a:latin typeface="Montserrat" panose="00000500000000000000" pitchFamily="2" charset="0"/>
                <a:ea typeface="Times New Roman" panose="02020603050405020304" pitchFamily="18" charset="0"/>
                <a:cs typeface="Times New Roman" panose="02020603050405020304" pitchFamily="18" charset="0"/>
              </a:rPr>
              <a:t>-scale systems</a:t>
            </a:r>
            <a:endParaRPr lang="en-US" sz="2400" dirty="0">
              <a:effectLst/>
              <a:latin typeface="Montserrat" panose="00000500000000000000" pitchFamily="2" charset="0"/>
              <a:ea typeface="Times New Roman" panose="02020603050405020304" pitchFamily="18" charset="0"/>
            </a:endParaRPr>
          </a:p>
        </p:txBody>
      </p:sp>
      <p:pic>
        <p:nvPicPr>
          <p:cNvPr id="6" name="Picture 5" descr="A drawing of a plant root with the text that says &quot;maximize continuous living roots&quot;">
            <a:extLst>
              <a:ext uri="{FF2B5EF4-FFF2-40B4-BE49-F238E27FC236}">
                <a16:creationId xmlns:a16="http://schemas.microsoft.com/office/drawing/2014/main" id="{C6D6F561-FC83-E4D2-91B7-325F05DAD11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56333" y="2052090"/>
            <a:ext cx="3324132" cy="3324132"/>
          </a:xfrm>
          <a:prstGeom prst="rect">
            <a:avLst/>
          </a:prstGeom>
        </p:spPr>
      </p:pic>
    </p:spTree>
    <p:extLst>
      <p:ext uri="{BB962C8B-B14F-4D97-AF65-F5344CB8AC3E}">
        <p14:creationId xmlns:p14="http://schemas.microsoft.com/office/powerpoint/2010/main" val="1518219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04E78F-B289-E86E-DB45-78339AFDEC89}"/>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Direct Seed using Row Seeders</a:t>
            </a:r>
          </a:p>
        </p:txBody>
      </p:sp>
      <p:pic>
        <p:nvPicPr>
          <p:cNvPr id="7" name="Picture 6" descr="Garden beds with cover crops of oats and peas growing in them.  The plantings are lush and two colors of green. ">
            <a:extLst>
              <a:ext uri="{FF2B5EF4-FFF2-40B4-BE49-F238E27FC236}">
                <a16:creationId xmlns:a16="http://schemas.microsoft.com/office/drawing/2014/main" id="{9A8C8BDE-6AC3-BD5A-436C-F3C6AE38D20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044" y="2312560"/>
            <a:ext cx="4512956" cy="2537680"/>
          </a:xfrm>
          <a:prstGeom prst="rect">
            <a:avLst/>
          </a:prstGeom>
          <a:effectLst>
            <a:outerShdw blurRad="50800" dist="38100" dir="2700000" algn="tl" rotWithShape="0">
              <a:prstClr val="black">
                <a:alpha val="40000"/>
              </a:prstClr>
            </a:outerShdw>
          </a:effectLst>
        </p:spPr>
      </p:pic>
      <p:pic>
        <p:nvPicPr>
          <p:cNvPr id="8" name="Picture 7" descr="Looking down into the back of a row seeder tool as it is being used and cutting a furrow into a garden soil ">
            <a:extLst>
              <a:ext uri="{FF2B5EF4-FFF2-40B4-BE49-F238E27FC236}">
                <a16:creationId xmlns:a16="http://schemas.microsoft.com/office/drawing/2014/main" id="{D1823743-C670-A9B0-97C2-1BEA4C1811E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31492" y="2303415"/>
            <a:ext cx="4522100" cy="254682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2696942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656E8D8-3B47-7E06-CD12-79187260D57A}"/>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Seeding in Furrows</a:t>
            </a:r>
          </a:p>
        </p:txBody>
      </p:sp>
      <p:sp>
        <p:nvSpPr>
          <p:cNvPr id="3" name="Content Placeholder 2">
            <a:extLst>
              <a:ext uri="{FF2B5EF4-FFF2-40B4-BE49-F238E27FC236}">
                <a16:creationId xmlns:a16="http://schemas.microsoft.com/office/drawing/2014/main" id="{583632B6-5F6E-CB78-25EF-1B8FEDA02851}"/>
              </a:ext>
            </a:extLst>
          </p:cNvPr>
          <p:cNvSpPr>
            <a:spLocks noGrp="1"/>
          </p:cNvSpPr>
          <p:nvPr>
            <p:ph sz="quarter" idx="10"/>
          </p:nvPr>
        </p:nvSpPr>
        <p:spPr>
          <a:xfrm>
            <a:off x="379075" y="2078182"/>
            <a:ext cx="2897525" cy="3379643"/>
          </a:xfrm>
        </p:spPr>
        <p:txBody>
          <a:bodyPr/>
          <a:lstStyle/>
          <a:p>
            <a:r>
              <a:rPr lang="en-US" sz="2400" dirty="0"/>
              <a:t>Furrow</a:t>
            </a:r>
          </a:p>
          <a:p>
            <a:r>
              <a:rPr lang="en-US" sz="2400" dirty="0"/>
              <a:t>Seed Cover Crop (by hand or row seeder)</a:t>
            </a:r>
          </a:p>
          <a:p>
            <a:r>
              <a:rPr lang="en-US" sz="2400" dirty="0"/>
              <a:t>Cover and Firm</a:t>
            </a:r>
          </a:p>
          <a:p>
            <a:pPr marL="0" indent="0">
              <a:buNone/>
            </a:pPr>
            <a:endParaRPr lang="en-US" dirty="0"/>
          </a:p>
        </p:txBody>
      </p:sp>
      <p:pic>
        <p:nvPicPr>
          <p:cNvPr id="4" name="Picture 3" descr="Looking down at a triangular garden hoe as it is being used to dig long furrow rows in a garden bed. ">
            <a:extLst>
              <a:ext uri="{FF2B5EF4-FFF2-40B4-BE49-F238E27FC236}">
                <a16:creationId xmlns:a16="http://schemas.microsoft.com/office/drawing/2014/main" id="{11DE22E7-7E86-C84E-4C8B-8E3C10A36F0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82422" y="2078181"/>
            <a:ext cx="4512956" cy="304521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189127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F30AD93-29A6-B6D3-A083-A520B8364C5E}"/>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Inter-seeding</a:t>
            </a:r>
          </a:p>
        </p:txBody>
      </p:sp>
      <p:sp>
        <p:nvSpPr>
          <p:cNvPr id="3" name="Content Placeholder 2">
            <a:extLst>
              <a:ext uri="{FF2B5EF4-FFF2-40B4-BE49-F238E27FC236}">
                <a16:creationId xmlns:a16="http://schemas.microsoft.com/office/drawing/2014/main" id="{4B3F0A34-06FE-C1B6-7311-5D5F1A96A9D8}"/>
              </a:ext>
            </a:extLst>
          </p:cNvPr>
          <p:cNvSpPr>
            <a:spLocks noGrp="1"/>
          </p:cNvSpPr>
          <p:nvPr>
            <p:ph sz="quarter" idx="10"/>
          </p:nvPr>
        </p:nvSpPr>
        <p:spPr>
          <a:xfrm>
            <a:off x="379075" y="2078182"/>
            <a:ext cx="5015885" cy="3379643"/>
          </a:xfrm>
        </p:spPr>
        <p:txBody>
          <a:bodyPr>
            <a:normAutofit lnSpcReduction="10000"/>
          </a:bodyPr>
          <a:lstStyle/>
          <a:p>
            <a:r>
              <a:rPr lang="en-US" sz="2400" dirty="0"/>
              <a:t>Increase time for photosynthesis, roots, and biomass.</a:t>
            </a:r>
          </a:p>
          <a:p>
            <a:r>
              <a:rPr lang="en-US" sz="2400" dirty="0"/>
              <a:t>Air flow, water, nutrients, spacing.</a:t>
            </a:r>
          </a:p>
          <a:p>
            <a:r>
              <a:rPr lang="en-US" sz="2400" dirty="0"/>
              <a:t>Inter-seeding into mature crops is more common than simultaneous plantings</a:t>
            </a:r>
          </a:p>
          <a:p>
            <a:r>
              <a:rPr lang="en-US" sz="2400" dirty="0"/>
              <a:t>Will an inter-seeded cover crop impact your harvesting?</a:t>
            </a:r>
          </a:p>
          <a:p>
            <a:endParaRPr lang="en-US" dirty="0"/>
          </a:p>
        </p:txBody>
      </p:sp>
      <p:pic>
        <p:nvPicPr>
          <p:cNvPr id="4" name="Picture 3" descr="Small seedlings of clover growing under a tomato plant. ">
            <a:extLst>
              <a:ext uri="{FF2B5EF4-FFF2-40B4-BE49-F238E27FC236}">
                <a16:creationId xmlns:a16="http://schemas.microsoft.com/office/drawing/2014/main" id="{7966A1FA-6898-AEFA-A162-6D2CEA84556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56925" y="1498809"/>
            <a:ext cx="3389458" cy="1909122"/>
          </a:xfrm>
          <a:prstGeom prst="rect">
            <a:avLst/>
          </a:prstGeom>
          <a:effectLst>
            <a:outerShdw blurRad="50800" dist="38100" dir="2700000" algn="tl" rotWithShape="0">
              <a:prstClr val="black">
                <a:alpha val="40000"/>
              </a:prstClr>
            </a:outerShdw>
          </a:effectLst>
        </p:spPr>
      </p:pic>
      <p:pic>
        <p:nvPicPr>
          <p:cNvPr id="5" name="Picture 4" descr="A crop of mature kale in a farm field with a cover crop growing next to it and around it. ">
            <a:extLst>
              <a:ext uri="{FF2B5EF4-FFF2-40B4-BE49-F238E27FC236}">
                <a16:creationId xmlns:a16="http://schemas.microsoft.com/office/drawing/2014/main" id="{F828003F-D886-1ED5-B0A0-7E8F559195F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56925" y="3584386"/>
            <a:ext cx="3389458" cy="254209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609866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D65A6E2-0A5B-52DD-6557-E07AB2284664}"/>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Moisture Management at Planting</a:t>
            </a:r>
          </a:p>
        </p:txBody>
      </p:sp>
      <p:sp>
        <p:nvSpPr>
          <p:cNvPr id="3" name="Content Placeholder 2">
            <a:extLst>
              <a:ext uri="{FF2B5EF4-FFF2-40B4-BE49-F238E27FC236}">
                <a16:creationId xmlns:a16="http://schemas.microsoft.com/office/drawing/2014/main" id="{F5060235-1A7E-28E9-20D6-27A7781A9BCE}"/>
              </a:ext>
            </a:extLst>
          </p:cNvPr>
          <p:cNvSpPr>
            <a:spLocks noGrp="1"/>
          </p:cNvSpPr>
          <p:nvPr>
            <p:ph sz="quarter" idx="10"/>
          </p:nvPr>
        </p:nvSpPr>
        <p:spPr>
          <a:xfrm>
            <a:off x="379075" y="1620098"/>
            <a:ext cx="4711085" cy="3947114"/>
          </a:xfrm>
        </p:spPr>
        <p:txBody>
          <a:bodyPr>
            <a:normAutofit/>
          </a:bodyPr>
          <a:lstStyle/>
          <a:p>
            <a:r>
              <a:rPr lang="en-US" sz="2400" dirty="0"/>
              <a:t>Best practice is to keep bed moist through cover crop germination</a:t>
            </a:r>
          </a:p>
          <a:p>
            <a:r>
              <a:rPr lang="en-US" sz="2400" dirty="0"/>
              <a:t>One good rain is advantageous</a:t>
            </a:r>
          </a:p>
          <a:p>
            <a:r>
              <a:rPr lang="en-US" sz="2400" dirty="0"/>
              <a:t>A light layer of straw or other mulch on top of the cover crop seeding can help conserve moisture</a:t>
            </a:r>
          </a:p>
          <a:p>
            <a:r>
              <a:rPr lang="en-US" sz="2400" dirty="0"/>
              <a:t>Seed to soil contact is key</a:t>
            </a:r>
          </a:p>
          <a:p>
            <a:endParaRPr lang="en-US" dirty="0"/>
          </a:p>
        </p:txBody>
      </p:sp>
      <p:pic>
        <p:nvPicPr>
          <p:cNvPr id="4" name="Picture 3" descr="Small plant seedlings growing in dark soil. ">
            <a:extLst>
              <a:ext uri="{FF2B5EF4-FFF2-40B4-BE49-F238E27FC236}">
                <a16:creationId xmlns:a16="http://schemas.microsoft.com/office/drawing/2014/main" id="{6FD41DAE-7B7C-33E0-660D-6465E054855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266972" y="2175079"/>
            <a:ext cx="3762758" cy="250784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56171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3DDD41-ABDE-CE1C-5FE8-99CF7DA5158C}"/>
              </a:ext>
            </a:extLst>
          </p:cNvPr>
          <p:cNvSpPr>
            <a:spLocks noGrp="1"/>
          </p:cNvSpPr>
          <p:nvPr>
            <p:ph type="title" idx="4294967295"/>
          </p:nvPr>
        </p:nvSpPr>
        <p:spPr>
          <a:xfrm>
            <a:off x="147582" y="711200"/>
            <a:ext cx="8767818" cy="6525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Reasons for Seeding Failure</a:t>
            </a:r>
          </a:p>
        </p:txBody>
      </p:sp>
      <p:sp>
        <p:nvSpPr>
          <p:cNvPr id="3" name="Content Placeholder 2">
            <a:extLst>
              <a:ext uri="{FF2B5EF4-FFF2-40B4-BE49-F238E27FC236}">
                <a16:creationId xmlns:a16="http://schemas.microsoft.com/office/drawing/2014/main" id="{5454DA9E-2042-EA2E-E28F-022BA3418FC4}"/>
              </a:ext>
            </a:extLst>
          </p:cNvPr>
          <p:cNvSpPr>
            <a:spLocks noGrp="1"/>
          </p:cNvSpPr>
          <p:nvPr>
            <p:ph sz="quarter" idx="10"/>
          </p:nvPr>
        </p:nvSpPr>
        <p:spPr>
          <a:xfrm>
            <a:off x="379076" y="1633164"/>
            <a:ext cx="3241310" cy="3379643"/>
          </a:xfrm>
        </p:spPr>
        <p:txBody>
          <a:bodyPr>
            <a:noAutofit/>
          </a:bodyPr>
          <a:lstStyle/>
          <a:p>
            <a:pPr marL="0" indent="0">
              <a:buNone/>
            </a:pPr>
            <a:r>
              <a:rPr lang="en-US" sz="2200" b="1" dirty="0"/>
              <a:t>Germination Through Emergence</a:t>
            </a:r>
          </a:p>
          <a:p>
            <a:r>
              <a:rPr lang="en-US" sz="2200" dirty="0"/>
              <a:t>Poor quality seed</a:t>
            </a:r>
          </a:p>
          <a:p>
            <a:r>
              <a:rPr lang="en-US" sz="2200" dirty="0"/>
              <a:t>Improper timing</a:t>
            </a:r>
          </a:p>
          <a:p>
            <a:r>
              <a:rPr lang="en-US" sz="2200" dirty="0"/>
              <a:t>Temperature </a:t>
            </a:r>
          </a:p>
          <a:p>
            <a:r>
              <a:rPr lang="en-US" sz="2200" dirty="0"/>
              <a:t>Too hot!</a:t>
            </a:r>
          </a:p>
          <a:p>
            <a:r>
              <a:rPr lang="en-US" sz="2200" dirty="0"/>
              <a:t>Too cold!</a:t>
            </a:r>
          </a:p>
          <a:p>
            <a:r>
              <a:rPr lang="en-US" sz="2200" dirty="0"/>
              <a:t>Improper planting depth </a:t>
            </a:r>
          </a:p>
          <a:p>
            <a:r>
              <a:rPr lang="en-US" sz="2200" dirty="0"/>
              <a:t>Seed dries out </a:t>
            </a:r>
          </a:p>
          <a:p>
            <a:r>
              <a:rPr lang="en-US" sz="2200" dirty="0"/>
              <a:t>Crusted soil surface</a:t>
            </a:r>
          </a:p>
          <a:p>
            <a:r>
              <a:rPr lang="en-US" sz="2200" dirty="0"/>
              <a:t>Toxicity </a:t>
            </a:r>
          </a:p>
        </p:txBody>
      </p:sp>
      <p:sp>
        <p:nvSpPr>
          <p:cNvPr id="4" name="Content Placeholder 2">
            <a:extLst>
              <a:ext uri="{FF2B5EF4-FFF2-40B4-BE49-F238E27FC236}">
                <a16:creationId xmlns:a16="http://schemas.microsoft.com/office/drawing/2014/main" id="{3FD193BE-2A39-BCBB-B40E-41C469E0B436}"/>
              </a:ext>
            </a:extLst>
          </p:cNvPr>
          <p:cNvSpPr txBox="1">
            <a:spLocks/>
          </p:cNvSpPr>
          <p:nvPr/>
        </p:nvSpPr>
        <p:spPr>
          <a:xfrm>
            <a:off x="5077190" y="1633165"/>
            <a:ext cx="3241310" cy="3379643"/>
          </a:xfrm>
          <a:prstGeom prst="rect">
            <a:avLst/>
          </a:prstGeom>
        </p:spPr>
        <p:txBody>
          <a:bodyPr/>
          <a:lstStyle>
            <a:lvl1pPr marL="228600" indent="-228600" algn="l" defTabSz="914400" rtl="0" eaLnBrk="1" latinLnBrk="0" hangingPunct="1">
              <a:lnSpc>
                <a:spcPct val="90000"/>
              </a:lnSpc>
              <a:spcBef>
                <a:spcPts val="1000"/>
              </a:spcBef>
              <a:buClr>
                <a:schemeClr val="accent1"/>
              </a:buClr>
              <a:buFont typeface="Wingdings" panose="05000000000000000000" pitchFamily="2" charset="2"/>
              <a:buChar char="§"/>
              <a:defRPr sz="2800" kern="1200">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Clr>
                <a:schemeClr val="accent1"/>
              </a:buClr>
              <a:buFont typeface="Wingdings" panose="05000000000000000000" pitchFamily="2" charset="2"/>
              <a:buChar char="§"/>
              <a:defRPr sz="2400" kern="1200">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Clr>
                <a:schemeClr val="accent1"/>
              </a:buClr>
              <a:buFont typeface="Wingdings" panose="05000000000000000000" pitchFamily="2" charset="2"/>
              <a:buChar char="§"/>
              <a:defRPr sz="2000" kern="1200">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Clr>
                <a:schemeClr val="accent1"/>
              </a:buClr>
              <a:buFont typeface="Wingdings" panose="05000000000000000000" pitchFamily="2" charset="2"/>
              <a:buChar char="§"/>
              <a:defRPr sz="1800" kern="1200">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Clr>
                <a:schemeClr val="accent1"/>
              </a:buClr>
              <a:buFont typeface="Wingdings" panose="05000000000000000000" pitchFamily="2" charset="2"/>
              <a:buChar char="§"/>
              <a:defRPr sz="1800" kern="1200">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b="1" dirty="0"/>
              <a:t>After Emergence</a:t>
            </a:r>
          </a:p>
          <a:p>
            <a:r>
              <a:rPr lang="en-US" sz="2200" dirty="0"/>
              <a:t>Competition from weeds</a:t>
            </a:r>
          </a:p>
          <a:p>
            <a:r>
              <a:rPr lang="en-US" sz="2200" dirty="0"/>
              <a:t>Low fertility</a:t>
            </a:r>
          </a:p>
          <a:p>
            <a:r>
              <a:rPr lang="en-US" sz="2200" dirty="0"/>
              <a:t>Poor drainage</a:t>
            </a:r>
          </a:p>
          <a:p>
            <a:r>
              <a:rPr lang="en-US" sz="2200" dirty="0"/>
              <a:t>Drought</a:t>
            </a:r>
          </a:p>
          <a:p>
            <a:r>
              <a:rPr lang="en-US" sz="2200" dirty="0"/>
              <a:t>Insects</a:t>
            </a:r>
          </a:p>
          <a:p>
            <a:r>
              <a:rPr lang="en-US" sz="2200" dirty="0"/>
              <a:t>Improper grazing by livestock</a:t>
            </a:r>
          </a:p>
          <a:p>
            <a:r>
              <a:rPr lang="en-US" sz="2200" dirty="0"/>
              <a:t>Foraging by wildlife</a:t>
            </a:r>
          </a:p>
          <a:p>
            <a:r>
              <a:rPr lang="en-US" sz="2200" dirty="0"/>
              <a:t>Diseases</a:t>
            </a:r>
          </a:p>
          <a:p>
            <a:r>
              <a:rPr lang="en-US" sz="2200" dirty="0"/>
              <a:t>Winterkill</a:t>
            </a:r>
          </a:p>
        </p:txBody>
      </p:sp>
    </p:spTree>
    <p:extLst>
      <p:ext uri="{BB962C8B-B14F-4D97-AF65-F5344CB8AC3E}">
        <p14:creationId xmlns:p14="http://schemas.microsoft.com/office/powerpoint/2010/main" val="30341737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C2458D8-D631-F9C3-3A1C-0093BCB8835C}"/>
              </a:ext>
            </a:extLst>
          </p:cNvPr>
          <p:cNvSpPr>
            <a:spLocks noGrp="1"/>
          </p:cNvSpPr>
          <p:nvPr>
            <p:ph type="title" idx="4294967295"/>
          </p:nvPr>
        </p:nvSpPr>
        <p:spPr>
          <a:xfrm>
            <a:off x="147582" y="832704"/>
            <a:ext cx="6549819"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Cover Crop Termination</a:t>
            </a:r>
          </a:p>
        </p:txBody>
      </p:sp>
      <p:sp>
        <p:nvSpPr>
          <p:cNvPr id="3" name="Content Placeholder 2">
            <a:extLst>
              <a:ext uri="{FF2B5EF4-FFF2-40B4-BE49-F238E27FC236}">
                <a16:creationId xmlns:a16="http://schemas.microsoft.com/office/drawing/2014/main" id="{350D9D90-1FCF-0897-74D2-7DEF10010169}"/>
              </a:ext>
            </a:extLst>
          </p:cNvPr>
          <p:cNvSpPr>
            <a:spLocks noGrp="1"/>
          </p:cNvSpPr>
          <p:nvPr>
            <p:ph sz="quarter" idx="10"/>
          </p:nvPr>
        </p:nvSpPr>
        <p:spPr/>
        <p:txBody>
          <a:bodyPr/>
          <a:lstStyle/>
          <a:p>
            <a:r>
              <a:rPr lang="en-US" sz="2700" dirty="0"/>
              <a:t>What methods have you observed for successful cover crop termination in small-scale systems?</a:t>
            </a:r>
          </a:p>
        </p:txBody>
      </p:sp>
      <p:pic>
        <p:nvPicPr>
          <p:cNvPr id="6" name="Picture Placeholder 5" descr="A mature cover crop with yellow mustard flowers. ">
            <a:extLst>
              <a:ext uri="{FF2B5EF4-FFF2-40B4-BE49-F238E27FC236}">
                <a16:creationId xmlns:a16="http://schemas.microsoft.com/office/drawing/2014/main" id="{AB2277AA-9E15-8B51-EA53-C97A1C591727}"/>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a:xfrm rot="5400000">
            <a:off x="5433696" y="2652399"/>
            <a:ext cx="5229860" cy="1733550"/>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307055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5AAADF-2B1B-EEAD-DE70-6697EFDED16A}"/>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Cover Crop Termination Methods for Small-scale systems</a:t>
            </a:r>
          </a:p>
        </p:txBody>
      </p:sp>
      <p:sp>
        <p:nvSpPr>
          <p:cNvPr id="3" name="Content Placeholder 2">
            <a:extLst>
              <a:ext uri="{FF2B5EF4-FFF2-40B4-BE49-F238E27FC236}">
                <a16:creationId xmlns:a16="http://schemas.microsoft.com/office/drawing/2014/main" id="{58AA75A2-3480-F03F-03A3-FE043400697A}"/>
              </a:ext>
            </a:extLst>
          </p:cNvPr>
          <p:cNvSpPr>
            <a:spLocks noGrp="1"/>
          </p:cNvSpPr>
          <p:nvPr>
            <p:ph sz="quarter" idx="10"/>
          </p:nvPr>
        </p:nvSpPr>
        <p:spPr>
          <a:xfrm>
            <a:off x="379075" y="2385109"/>
            <a:ext cx="6336685" cy="2725838"/>
          </a:xfrm>
        </p:spPr>
        <p:txBody>
          <a:bodyPr>
            <a:noAutofit/>
          </a:bodyPr>
          <a:lstStyle/>
          <a:p>
            <a:r>
              <a:rPr lang="en-US" sz="2400" dirty="0"/>
              <a:t>Tillage – tractors or hand tools</a:t>
            </a:r>
          </a:p>
          <a:p>
            <a:r>
              <a:rPr lang="en-US" sz="2400" dirty="0"/>
              <a:t>Mowing</a:t>
            </a:r>
          </a:p>
          <a:p>
            <a:r>
              <a:rPr lang="en-US" sz="2400" dirty="0"/>
              <a:t>Crimping</a:t>
            </a:r>
          </a:p>
          <a:p>
            <a:r>
              <a:rPr lang="en-US" sz="2400" dirty="0"/>
              <a:t>Tarping </a:t>
            </a:r>
          </a:p>
          <a:p>
            <a:r>
              <a:rPr lang="en-US" sz="2400" dirty="0"/>
              <a:t>Winter Kill</a:t>
            </a:r>
          </a:p>
          <a:p>
            <a:r>
              <a:rPr lang="en-US" sz="2400" dirty="0"/>
              <a:t>Herbicide</a:t>
            </a:r>
          </a:p>
          <a:p>
            <a:r>
              <a:rPr lang="en-US" sz="2400" dirty="0"/>
              <a:t>Can be challenging with some cover crops at small scales.  </a:t>
            </a:r>
          </a:p>
        </p:txBody>
      </p:sp>
    </p:spTree>
    <p:extLst>
      <p:ext uri="{BB962C8B-B14F-4D97-AF65-F5344CB8AC3E}">
        <p14:creationId xmlns:p14="http://schemas.microsoft.com/office/powerpoint/2010/main" val="2211165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24DAECC-CAD4-A460-55DB-76BDCA47D6C9}"/>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Tillage</a:t>
            </a:r>
          </a:p>
        </p:txBody>
      </p:sp>
      <p:sp>
        <p:nvSpPr>
          <p:cNvPr id="3" name="Content Placeholder 2">
            <a:extLst>
              <a:ext uri="{FF2B5EF4-FFF2-40B4-BE49-F238E27FC236}">
                <a16:creationId xmlns:a16="http://schemas.microsoft.com/office/drawing/2014/main" id="{EC1208FB-ED14-0989-A07A-A298DD0BAEC2}"/>
              </a:ext>
            </a:extLst>
          </p:cNvPr>
          <p:cNvSpPr>
            <a:spLocks noGrp="1"/>
          </p:cNvSpPr>
          <p:nvPr>
            <p:ph sz="quarter" idx="10"/>
          </p:nvPr>
        </p:nvSpPr>
        <p:spPr>
          <a:xfrm>
            <a:off x="228600" y="1739178"/>
            <a:ext cx="3908444" cy="3379643"/>
          </a:xfrm>
        </p:spPr>
        <p:txBody>
          <a:bodyPr>
            <a:normAutofit/>
          </a:bodyPr>
          <a:lstStyle/>
          <a:p>
            <a:r>
              <a:rPr lang="en-US" sz="2400" dirty="0"/>
              <a:t>Incorporation of cover crop. </a:t>
            </a:r>
          </a:p>
          <a:p>
            <a:r>
              <a:rPr lang="en-US" sz="2400" dirty="0"/>
              <a:t>“Green manure” </a:t>
            </a:r>
          </a:p>
          <a:p>
            <a:r>
              <a:rPr lang="en-US" sz="2400" dirty="0"/>
              <a:t>Common in organic systems. </a:t>
            </a:r>
          </a:p>
          <a:p>
            <a:r>
              <a:rPr lang="en-US" sz="2400" dirty="0"/>
              <a:t>Requires waiting period for decomposition before planting</a:t>
            </a:r>
          </a:p>
        </p:txBody>
      </p:sp>
      <p:pic>
        <p:nvPicPr>
          <p:cNvPr id="4" name="Picture 3" descr="A tractor with track wheels pulling a disc harrown in a field.  There is a mature cover crop in the background and the disc is tilling in a cover crop area that has been mowed down. ">
            <a:extLst>
              <a:ext uri="{FF2B5EF4-FFF2-40B4-BE49-F238E27FC236}">
                <a16:creationId xmlns:a16="http://schemas.microsoft.com/office/drawing/2014/main" id="{699BEF23-2911-242D-6B56-4AF6283E755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4178" y="1880090"/>
            <a:ext cx="4481222" cy="3379643"/>
          </a:xfrm>
          <a:prstGeom prst="rect">
            <a:avLst/>
          </a:prstGeom>
        </p:spPr>
      </p:pic>
    </p:spTree>
    <p:extLst>
      <p:ext uri="{BB962C8B-B14F-4D97-AF65-F5344CB8AC3E}">
        <p14:creationId xmlns:p14="http://schemas.microsoft.com/office/powerpoint/2010/main" val="30050041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843305C-7B35-A252-BDCE-A62871D1F186}"/>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Mowing</a:t>
            </a:r>
          </a:p>
        </p:txBody>
      </p:sp>
      <p:sp>
        <p:nvSpPr>
          <p:cNvPr id="3" name="Content Placeholder 2">
            <a:extLst>
              <a:ext uri="{FF2B5EF4-FFF2-40B4-BE49-F238E27FC236}">
                <a16:creationId xmlns:a16="http://schemas.microsoft.com/office/drawing/2014/main" id="{722DD2A1-6914-2EF9-C8EB-C8ECFCEDFB5E}"/>
              </a:ext>
            </a:extLst>
          </p:cNvPr>
          <p:cNvSpPr>
            <a:spLocks noGrp="1"/>
          </p:cNvSpPr>
          <p:nvPr>
            <p:ph sz="quarter" idx="10"/>
          </p:nvPr>
        </p:nvSpPr>
        <p:spPr>
          <a:xfrm>
            <a:off x="267315" y="1770149"/>
            <a:ext cx="3616877" cy="4506191"/>
          </a:xfrm>
        </p:spPr>
        <p:txBody>
          <a:bodyPr/>
          <a:lstStyle/>
          <a:p>
            <a:r>
              <a:rPr lang="en-US" sz="2400" dirty="0"/>
              <a:t>Flail mower</a:t>
            </a:r>
          </a:p>
          <a:p>
            <a:r>
              <a:rPr lang="en-US" sz="2400" dirty="0"/>
              <a:t>Hand tools</a:t>
            </a:r>
          </a:p>
          <a:p>
            <a:pPr lvl="1"/>
            <a:r>
              <a:rPr lang="en-US" sz="2400" dirty="0"/>
              <a:t>String trimmer</a:t>
            </a:r>
          </a:p>
          <a:p>
            <a:pPr lvl="1"/>
            <a:r>
              <a:rPr lang="en-US" sz="2400" dirty="0"/>
              <a:t>Hedge trimmer</a:t>
            </a:r>
          </a:p>
          <a:p>
            <a:pPr lvl="1"/>
            <a:r>
              <a:rPr lang="en-US" sz="2400" dirty="0"/>
              <a:t>Sickle</a:t>
            </a:r>
          </a:p>
        </p:txBody>
      </p:sp>
      <p:pic>
        <p:nvPicPr>
          <p:cNvPr id="7" name="Picture 6" descr="A person operating a flail mower on a BCS walk behind tractor.  They are mowing down a tall grass cover crop. ">
            <a:extLst>
              <a:ext uri="{FF2B5EF4-FFF2-40B4-BE49-F238E27FC236}">
                <a16:creationId xmlns:a16="http://schemas.microsoft.com/office/drawing/2014/main" id="{0A73026C-0033-98F9-17B6-16805C24AD1B}"/>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 uri="{28A0092B-C50C-407E-A947-70E740481C1C}">
                <a14:useLocalDpi xmlns:a14="http://schemas.microsoft.com/office/drawing/2010/main"/>
              </a:ext>
            </a:extLst>
          </a:blip>
          <a:srcRect/>
          <a:stretch/>
        </p:blipFill>
        <p:spPr>
          <a:xfrm>
            <a:off x="3995952" y="1972078"/>
            <a:ext cx="5026710" cy="381785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4243488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farm field with a cover crop.  In hafl of the field, a mature cover crop is growing. In the other half of the field, the cover crop has been mowed to the ground with a flail mower. ">
            <a:extLst>
              <a:ext uri="{FF2B5EF4-FFF2-40B4-BE49-F238E27FC236}">
                <a16:creationId xmlns:a16="http://schemas.microsoft.com/office/drawing/2014/main" id="{51E01A9C-B83C-596F-649B-06666C5EF231}"/>
              </a:ext>
            </a:extLst>
          </p:cNvPr>
          <p:cNvPicPr>
            <a:picLocks noGrp="1" noChangeAspect="1"/>
          </p:cNvPicPr>
          <p:nvPr>
            <p:ph sz="quarter" idx="10"/>
          </p:nvPr>
        </p:nvPicPr>
        <p:blipFill>
          <a:blip r:embed="rId3"/>
          <a:stretch>
            <a:fillRect/>
          </a:stretch>
        </p:blipFill>
        <p:spPr>
          <a:xfrm>
            <a:off x="1176316" y="862241"/>
            <a:ext cx="6791367" cy="5133517"/>
          </a:xfrm>
          <a:prstGeom prst="rect">
            <a:avLst/>
          </a:prstGeom>
        </p:spPr>
      </p:pic>
      <p:sp>
        <p:nvSpPr>
          <p:cNvPr id="3" name="Title 2">
            <a:extLst>
              <a:ext uri="{FF2B5EF4-FFF2-40B4-BE49-F238E27FC236}">
                <a16:creationId xmlns:a16="http://schemas.microsoft.com/office/drawing/2014/main" id="{F885A6E8-E5D6-A736-F348-99E7D5108CF7}"/>
              </a:ext>
            </a:extLst>
          </p:cNvPr>
          <p:cNvSpPr>
            <a:spLocks noGrp="1"/>
          </p:cNvSpPr>
          <p:nvPr>
            <p:ph type="title" idx="4294967295"/>
          </p:nvPr>
        </p:nvSpPr>
        <p:spPr>
          <a:xfrm>
            <a:off x="628650" y="-1325563"/>
            <a:ext cx="7886700" cy="1325563"/>
          </a:xfrm>
          <a:prstGeom prst="rect">
            <a:avLst/>
          </a:prstGeom>
        </p:spPr>
        <p:txBody>
          <a:bodyPr anchor="b"/>
          <a:lstStyle/>
          <a:p>
            <a:r>
              <a:rPr lang="en-US" dirty="0"/>
              <a:t>Photos of mowed vs not mowed cover crop</a:t>
            </a:r>
          </a:p>
        </p:txBody>
      </p:sp>
    </p:spTree>
    <p:extLst>
      <p:ext uri="{BB962C8B-B14F-4D97-AF65-F5344CB8AC3E}">
        <p14:creationId xmlns:p14="http://schemas.microsoft.com/office/powerpoint/2010/main" val="14721784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4CDE001-0858-9356-029A-4521E55D2D17}"/>
              </a:ext>
            </a:extLst>
          </p:cNvPr>
          <p:cNvSpPr>
            <a:spLocks noGrp="1"/>
          </p:cNvSpPr>
          <p:nvPr>
            <p:ph type="title" idx="4294967295"/>
          </p:nvPr>
        </p:nvSpPr>
        <p:spPr>
          <a:xfrm>
            <a:off x="311333" y="1254717"/>
            <a:ext cx="4356103" cy="41142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bg1"/>
                </a:solidFill>
                <a:effectLst/>
                <a:uLnTx/>
                <a:uFillTx/>
                <a:latin typeface="+mj-lt"/>
                <a:ea typeface="Open Sans" panose="020B0606030504020204" pitchFamily="34" charset="0"/>
                <a:cs typeface="Open Sans" panose="020B0606030504020204" pitchFamily="34" charset="0"/>
              </a:rPr>
              <a:t>Cover Crops for Small-scale systems</a:t>
            </a:r>
          </a:p>
        </p:txBody>
      </p:sp>
      <p:sp>
        <p:nvSpPr>
          <p:cNvPr id="3" name="Picture Placeholder 2">
            <a:extLst>
              <a:ext uri="{FF2B5EF4-FFF2-40B4-BE49-F238E27FC236}">
                <a16:creationId xmlns:a16="http://schemas.microsoft.com/office/drawing/2014/main" id="{A265BE6C-DFAD-E457-A6A1-0429F4C7E260}"/>
              </a:ext>
            </a:extLst>
          </p:cNvPr>
          <p:cNvSpPr>
            <a:spLocks noGrp="1"/>
          </p:cNvSpPr>
          <p:nvPr>
            <p:ph type="pic" sz="quarter" idx="11"/>
          </p:nvPr>
        </p:nvSpPr>
        <p:spPr/>
        <p:txBody>
          <a:bodyPr/>
          <a:lstStyle/>
          <a:p>
            <a:endParaRPr lang="en-US"/>
          </a:p>
        </p:txBody>
      </p:sp>
    </p:spTree>
    <p:extLst>
      <p:ext uri="{BB962C8B-B14F-4D97-AF65-F5344CB8AC3E}">
        <p14:creationId xmlns:p14="http://schemas.microsoft.com/office/powerpoint/2010/main" val="29848345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C4717E-AC46-099D-423D-BC86CAFE743D}"/>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Crimping</a:t>
            </a:r>
          </a:p>
        </p:txBody>
      </p:sp>
      <p:sp>
        <p:nvSpPr>
          <p:cNvPr id="3" name="Content Placeholder 2">
            <a:extLst>
              <a:ext uri="{FF2B5EF4-FFF2-40B4-BE49-F238E27FC236}">
                <a16:creationId xmlns:a16="http://schemas.microsoft.com/office/drawing/2014/main" id="{6D77CE91-5237-BC48-1EAA-3C7828C44D3B}"/>
              </a:ext>
            </a:extLst>
          </p:cNvPr>
          <p:cNvSpPr>
            <a:spLocks noGrp="1"/>
          </p:cNvSpPr>
          <p:nvPr>
            <p:ph sz="quarter" idx="10"/>
          </p:nvPr>
        </p:nvSpPr>
        <p:spPr>
          <a:xfrm>
            <a:off x="379076" y="2078182"/>
            <a:ext cx="3848578" cy="3379643"/>
          </a:xfrm>
        </p:spPr>
        <p:txBody>
          <a:bodyPr/>
          <a:lstStyle/>
          <a:p>
            <a:r>
              <a:rPr lang="en-US" sz="2400" dirty="0"/>
              <a:t>Roller Crimper</a:t>
            </a:r>
          </a:p>
          <a:p>
            <a:r>
              <a:rPr lang="en-US" sz="2400" dirty="0"/>
              <a:t>Hand-scale Crimper</a:t>
            </a:r>
          </a:p>
          <a:p>
            <a:r>
              <a:rPr lang="en-US" sz="2400" dirty="0"/>
              <a:t>Snaps or “crimps” stems of plants. </a:t>
            </a:r>
          </a:p>
          <a:p>
            <a:r>
              <a:rPr lang="en-US" sz="2400" dirty="0"/>
              <a:t>Timing is critical. </a:t>
            </a:r>
          </a:p>
          <a:p>
            <a:r>
              <a:rPr lang="en-US" sz="2400" dirty="0"/>
              <a:t>Not suitable for all CC species or systems. </a:t>
            </a:r>
          </a:p>
        </p:txBody>
      </p:sp>
      <p:pic>
        <p:nvPicPr>
          <p:cNvPr id="6" name="Picture 5" descr="A person riding in a seat behind a BCS walk behind tractor. The tractor is pulling a small crimper tool ">
            <a:extLst>
              <a:ext uri="{FF2B5EF4-FFF2-40B4-BE49-F238E27FC236}">
                <a16:creationId xmlns:a16="http://schemas.microsoft.com/office/drawing/2014/main" id="{1D772FE4-33E4-6A65-2B75-B6C9BDC11789}"/>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4372398" y="1789040"/>
            <a:ext cx="4543003" cy="3483648"/>
          </a:xfrm>
          <a:prstGeom prst="rect">
            <a:avLst/>
          </a:prstGeom>
        </p:spPr>
      </p:pic>
    </p:spTree>
    <p:extLst>
      <p:ext uri="{BB962C8B-B14F-4D97-AF65-F5344CB8AC3E}">
        <p14:creationId xmlns:p14="http://schemas.microsoft.com/office/powerpoint/2010/main" val="31931847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35D4B0-E803-43AA-A3D7-53680BE5B7D4}"/>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Crimping - Backyard</a:t>
            </a:r>
          </a:p>
        </p:txBody>
      </p:sp>
      <p:pic>
        <p:nvPicPr>
          <p:cNvPr id="5" name="Picture 4" descr="A person in a plaid shirt and jeans pushing down plants with their foot, by pushing on a crimping tool made from a 2x4 board. ">
            <a:extLst>
              <a:ext uri="{FF2B5EF4-FFF2-40B4-BE49-F238E27FC236}">
                <a16:creationId xmlns:a16="http://schemas.microsoft.com/office/drawing/2014/main" id="{08D93C35-B9D9-1657-F2B8-5AF2E97004C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362375" y="2280793"/>
            <a:ext cx="4416210" cy="3312158"/>
          </a:xfrm>
          <a:prstGeom prst="rect">
            <a:avLst/>
          </a:prstGeom>
          <a:effectLst>
            <a:outerShdw blurRad="50800" dist="38100" dir="2700000" algn="tl" rotWithShape="0">
              <a:prstClr val="black">
                <a:alpha val="40000"/>
              </a:prstClr>
            </a:outerShdw>
          </a:effectLst>
        </p:spPr>
      </p:pic>
      <p:pic>
        <p:nvPicPr>
          <p:cNvPr id="7" name="Picture 6" descr="A close-up of a mature cover crop with a lot of grasses that is laying on the ground on a garden bed, after being pushed down with the crimper. ">
            <a:extLst>
              <a:ext uri="{FF2B5EF4-FFF2-40B4-BE49-F238E27FC236}">
                <a16:creationId xmlns:a16="http://schemas.microsoft.com/office/drawing/2014/main" id="{E58F8FA0-86D2-B45C-CBC8-5356A646FC8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5400000">
            <a:off x="4619164" y="2280793"/>
            <a:ext cx="4416210" cy="331215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6126386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A close up of a cover crop roots as they hold together large clumps of sandy soil. ">
            <a:extLst>
              <a:ext uri="{FF2B5EF4-FFF2-40B4-BE49-F238E27FC236}">
                <a16:creationId xmlns:a16="http://schemas.microsoft.com/office/drawing/2014/main" id="{74F45477-05D7-E6E7-AEC0-5580513C745B}"/>
              </a:ext>
            </a:extLst>
          </p:cNvPr>
          <p:cNvPicPr>
            <a:picLocks noGrp="1" noChangeAspect="1"/>
          </p:cNvPicPr>
          <p:nvPr>
            <p:ph sz="quarter" idx="10"/>
          </p:nvPr>
        </p:nvPicPr>
        <p:blipFill>
          <a:blip r:embed="rId3" cstate="screen">
            <a:extLst>
              <a:ext uri="{28A0092B-C50C-407E-A947-70E740481C1C}">
                <a14:useLocalDpi xmlns:a14="http://schemas.microsoft.com/office/drawing/2010/main"/>
              </a:ext>
            </a:extLst>
          </a:blip>
          <a:stretch>
            <a:fillRect/>
          </a:stretch>
        </p:blipFill>
        <p:spPr>
          <a:xfrm>
            <a:off x="2567577" y="756096"/>
            <a:ext cx="4008845" cy="5345808"/>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2346810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AC0CE42-9BD0-3604-D24C-FC8DA859B8EE}"/>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Tarping</a:t>
            </a:r>
          </a:p>
        </p:txBody>
      </p:sp>
      <p:sp>
        <p:nvSpPr>
          <p:cNvPr id="3" name="Content Placeholder 2">
            <a:extLst>
              <a:ext uri="{FF2B5EF4-FFF2-40B4-BE49-F238E27FC236}">
                <a16:creationId xmlns:a16="http://schemas.microsoft.com/office/drawing/2014/main" id="{37F6742C-466F-518E-34F0-19FF79A4189C}"/>
              </a:ext>
            </a:extLst>
          </p:cNvPr>
          <p:cNvSpPr>
            <a:spLocks noGrp="1"/>
          </p:cNvSpPr>
          <p:nvPr>
            <p:ph sz="quarter" idx="10"/>
          </p:nvPr>
        </p:nvSpPr>
        <p:spPr>
          <a:xfrm>
            <a:off x="138083" y="2078182"/>
            <a:ext cx="3848578" cy="3379643"/>
          </a:xfrm>
        </p:spPr>
        <p:txBody>
          <a:bodyPr>
            <a:normAutofit/>
          </a:bodyPr>
          <a:lstStyle/>
          <a:p>
            <a:r>
              <a:rPr lang="en-US" sz="2400" dirty="0"/>
              <a:t>Cuts off sunlight from plants and kills them</a:t>
            </a:r>
          </a:p>
          <a:p>
            <a:r>
              <a:rPr lang="en-US" sz="2400" dirty="0"/>
              <a:t>Often follows mowing or crimping</a:t>
            </a:r>
          </a:p>
          <a:p>
            <a:r>
              <a:rPr lang="en-US" sz="2400" dirty="0"/>
              <a:t>Silage tarps</a:t>
            </a:r>
          </a:p>
          <a:p>
            <a:r>
              <a:rPr lang="en-US" sz="2400" dirty="0"/>
              <a:t>Landscape fabric</a:t>
            </a:r>
          </a:p>
          <a:p>
            <a:r>
              <a:rPr lang="en-US" sz="2400" dirty="0"/>
              <a:t>Approx 1 month of cover required for full termination. </a:t>
            </a:r>
          </a:p>
        </p:txBody>
      </p:sp>
      <p:pic>
        <p:nvPicPr>
          <p:cNvPr id="4" name="Picture 3" descr="A photo of a black tarp that is covering beds in a garden.   The tarp has several white sand bags on top of it. ">
            <a:extLst>
              <a:ext uri="{FF2B5EF4-FFF2-40B4-BE49-F238E27FC236}">
                <a16:creationId xmlns:a16="http://schemas.microsoft.com/office/drawing/2014/main" id="{E070AB4E-6251-C284-1109-0B5E406DC24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86661" y="2377850"/>
            <a:ext cx="5062181" cy="278030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525004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12C138B-5BE2-9786-85B5-9D271D067201}"/>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Winter Kill</a:t>
            </a:r>
          </a:p>
        </p:txBody>
      </p:sp>
      <p:sp>
        <p:nvSpPr>
          <p:cNvPr id="3" name="Content Placeholder 2">
            <a:extLst>
              <a:ext uri="{FF2B5EF4-FFF2-40B4-BE49-F238E27FC236}">
                <a16:creationId xmlns:a16="http://schemas.microsoft.com/office/drawing/2014/main" id="{EB62FA05-25A7-B5F3-C4C0-6DE1513B44BE}"/>
              </a:ext>
            </a:extLst>
          </p:cNvPr>
          <p:cNvSpPr>
            <a:spLocks noGrp="1"/>
          </p:cNvSpPr>
          <p:nvPr>
            <p:ph sz="quarter" idx="10"/>
          </p:nvPr>
        </p:nvSpPr>
        <p:spPr>
          <a:xfrm>
            <a:off x="379076" y="2078182"/>
            <a:ext cx="3640233" cy="3379643"/>
          </a:xfrm>
        </p:spPr>
        <p:txBody>
          <a:bodyPr>
            <a:normAutofit/>
          </a:bodyPr>
          <a:lstStyle/>
          <a:p>
            <a:r>
              <a:rPr lang="en-US" sz="2400" dirty="0"/>
              <a:t>Late summer plantings of CCs that are not winter hardy. </a:t>
            </a:r>
          </a:p>
          <a:p>
            <a:r>
              <a:rPr lang="en-US" sz="2400" dirty="0"/>
              <a:t>Provides winter cover of residue and allows for early spring management. </a:t>
            </a:r>
          </a:p>
          <a:p>
            <a:endParaRPr lang="en-US" dirty="0"/>
          </a:p>
        </p:txBody>
      </p:sp>
      <p:pic>
        <p:nvPicPr>
          <p:cNvPr id="5" name="Picture 4" descr="Mature cover crops that have died and turned brown and are still standing. ">
            <a:extLst>
              <a:ext uri="{FF2B5EF4-FFF2-40B4-BE49-F238E27FC236}">
                <a16:creationId xmlns:a16="http://schemas.microsoft.com/office/drawing/2014/main" id="{FAC5E2DE-7B34-7ADA-B4D9-24E7475CE79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97493" y="1350527"/>
            <a:ext cx="3191416" cy="2647022"/>
          </a:xfrm>
          <a:prstGeom prst="rect">
            <a:avLst/>
          </a:prstGeom>
        </p:spPr>
      </p:pic>
      <p:pic>
        <p:nvPicPr>
          <p:cNvPr id="6" name="Picture 5" descr="Brown plant residues breaking down at the soil surface. ">
            <a:extLst>
              <a:ext uri="{FF2B5EF4-FFF2-40B4-BE49-F238E27FC236}">
                <a16:creationId xmlns:a16="http://schemas.microsoft.com/office/drawing/2014/main" id="{C0B08230-9398-B93D-2A01-B9A36B01CD1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75173" y="3731120"/>
            <a:ext cx="2837642" cy="2121040"/>
          </a:xfrm>
          <a:prstGeom prst="rect">
            <a:avLst/>
          </a:prstGeom>
        </p:spPr>
      </p:pic>
    </p:spTree>
    <p:extLst>
      <p:ext uri="{BB962C8B-B14F-4D97-AF65-F5344CB8AC3E}">
        <p14:creationId xmlns:p14="http://schemas.microsoft.com/office/powerpoint/2010/main" val="4567401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9F75DD-C44B-A97D-3613-E0A4B181AAD3}"/>
              </a:ext>
            </a:extLst>
          </p:cNvPr>
          <p:cNvSpPr>
            <a:spLocks noGrp="1"/>
          </p:cNvSpPr>
          <p:nvPr>
            <p:ph type="title" idx="4294967295"/>
          </p:nvPr>
        </p:nvSpPr>
        <p:spPr>
          <a:xfrm>
            <a:off x="311333" y="1254717"/>
            <a:ext cx="4356103" cy="41142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bg1"/>
                </a:solidFill>
                <a:effectLst/>
                <a:uLnTx/>
                <a:uFillTx/>
                <a:latin typeface="+mj-lt"/>
                <a:ea typeface="Open Sans" panose="020B0606030504020204" pitchFamily="34" charset="0"/>
                <a:cs typeface="Open Sans" panose="020B0606030504020204" pitchFamily="34" charset="0"/>
              </a:rPr>
              <a:t>Small-scale Cover Cropping Scenarios</a:t>
            </a:r>
          </a:p>
        </p:txBody>
      </p:sp>
      <p:sp>
        <p:nvSpPr>
          <p:cNvPr id="3" name="Picture Placeholder 2">
            <a:extLst>
              <a:ext uri="{FF2B5EF4-FFF2-40B4-BE49-F238E27FC236}">
                <a16:creationId xmlns:a16="http://schemas.microsoft.com/office/drawing/2014/main" id="{DA67911A-4C8E-D8B8-3C0B-08C8604E0E73}"/>
              </a:ext>
            </a:extLst>
          </p:cNvPr>
          <p:cNvSpPr>
            <a:spLocks noGrp="1"/>
          </p:cNvSpPr>
          <p:nvPr>
            <p:ph type="pic" sz="quarter" idx="11"/>
          </p:nvPr>
        </p:nvSpPr>
        <p:spPr/>
        <p:txBody>
          <a:bodyPr/>
          <a:lstStyle/>
          <a:p>
            <a:endParaRPr lang="en-US"/>
          </a:p>
        </p:txBody>
      </p:sp>
    </p:spTree>
    <p:extLst>
      <p:ext uri="{BB962C8B-B14F-4D97-AF65-F5344CB8AC3E}">
        <p14:creationId xmlns:p14="http://schemas.microsoft.com/office/powerpoint/2010/main" val="9084032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086A86-E1DF-9A77-4DE3-B1FDEB54FFF3}"/>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Backyard Raised Bed</a:t>
            </a:r>
          </a:p>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endPar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endParaRPr>
          </a:p>
        </p:txBody>
      </p:sp>
      <p:sp>
        <p:nvSpPr>
          <p:cNvPr id="3" name="Content Placeholder 2">
            <a:extLst>
              <a:ext uri="{FF2B5EF4-FFF2-40B4-BE49-F238E27FC236}">
                <a16:creationId xmlns:a16="http://schemas.microsoft.com/office/drawing/2014/main" id="{65254C0D-8EE6-B44F-8019-E42E9CCDF223}"/>
              </a:ext>
            </a:extLst>
          </p:cNvPr>
          <p:cNvSpPr>
            <a:spLocks noGrp="1"/>
          </p:cNvSpPr>
          <p:nvPr>
            <p:ph sz="quarter" idx="10"/>
          </p:nvPr>
        </p:nvSpPr>
        <p:spPr/>
        <p:txBody>
          <a:bodyPr/>
          <a:lstStyle/>
          <a:p>
            <a:r>
              <a:rPr lang="en-US" sz="2400" u="sng" dirty="0"/>
              <a:t>Objective: </a:t>
            </a:r>
            <a:r>
              <a:rPr lang="en-US" sz="2400" dirty="0"/>
              <a:t>“Can I plant a cover crop in my raised bed garden?”</a:t>
            </a:r>
          </a:p>
          <a:p>
            <a:r>
              <a:rPr lang="en-US" sz="2400" u="sng" dirty="0"/>
              <a:t>Resource Concerns:</a:t>
            </a:r>
          </a:p>
          <a:p>
            <a:pPr lvl="1"/>
            <a:r>
              <a:rPr lang="en-US" sz="2400" dirty="0"/>
              <a:t>Soil Organism Habitat Loss</a:t>
            </a:r>
          </a:p>
        </p:txBody>
      </p:sp>
    </p:spTree>
    <p:extLst>
      <p:ext uri="{BB962C8B-B14F-4D97-AF65-F5344CB8AC3E}">
        <p14:creationId xmlns:p14="http://schemas.microsoft.com/office/powerpoint/2010/main" val="28667205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29CC4B2-79C6-5616-74A3-5CBA001E61E7}"/>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Backyard Raised Bed</a:t>
            </a:r>
          </a:p>
        </p:txBody>
      </p:sp>
      <p:pic>
        <p:nvPicPr>
          <p:cNvPr id="5" name="Content Placeholder 4" descr="A covedr crop of oats and bell beans growing in a raised bed with a wooden frame. ">
            <a:extLst>
              <a:ext uri="{FF2B5EF4-FFF2-40B4-BE49-F238E27FC236}">
                <a16:creationId xmlns:a16="http://schemas.microsoft.com/office/drawing/2014/main" id="{7D56641F-F27C-28AB-7A44-9694D34A8E6C}"/>
              </a:ext>
            </a:extLst>
          </p:cNvPr>
          <p:cNvPicPr>
            <a:picLocks noGrp="1" noChangeAspect="1"/>
          </p:cNvPicPr>
          <p:nvPr>
            <p:ph sz="quarter" idx="10"/>
          </p:nvPr>
        </p:nvPicPr>
        <p:blipFill>
          <a:blip r:embed="rId3" cstate="screen">
            <a:extLst>
              <a:ext uri="{28A0092B-C50C-407E-A947-70E740481C1C}">
                <a14:useLocalDpi xmlns:a14="http://schemas.microsoft.com/office/drawing/2010/main"/>
              </a:ext>
            </a:extLst>
          </a:blip>
          <a:stretch>
            <a:fillRect/>
          </a:stretch>
        </p:blipFill>
        <p:spPr>
          <a:xfrm>
            <a:off x="2644565" y="1516185"/>
            <a:ext cx="3854869" cy="464456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351972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29CC4B2-79C6-5616-74A3-5CBA001E61E7}"/>
              </a:ext>
            </a:extLst>
          </p:cNvPr>
          <p:cNvSpPr>
            <a:spLocks noGrp="1"/>
          </p:cNvSpPr>
          <p:nvPr>
            <p:ph type="title" idx="4294967295"/>
          </p:nvPr>
        </p:nvSpPr>
        <p:spPr>
          <a:xfrm>
            <a:off x="175422" y="477520"/>
            <a:ext cx="6794338" cy="122668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Backyard Raised Bed – Termination and Planting</a:t>
            </a:r>
          </a:p>
        </p:txBody>
      </p:sp>
      <p:pic>
        <p:nvPicPr>
          <p:cNvPr id="6" name="Content Placeholder 5" descr="A series of photos documenting the process of cutting down the cover crop in the wooden raised bed, covering it with a black tarp to kill it and planting a new crop of vegetables into it. ">
            <a:extLst>
              <a:ext uri="{FF2B5EF4-FFF2-40B4-BE49-F238E27FC236}">
                <a16:creationId xmlns:a16="http://schemas.microsoft.com/office/drawing/2014/main" id="{3034ADA3-AB9C-8F75-BBA9-D476DA960F83}"/>
              </a:ext>
            </a:extLst>
          </p:cNvPr>
          <p:cNvPicPr>
            <a:picLocks noGrp="1" noChangeAspect="1"/>
          </p:cNvPicPr>
          <p:nvPr>
            <p:ph sz="quarter" idx="10"/>
          </p:nvPr>
        </p:nvPicPr>
        <p:blipFill>
          <a:blip r:embed="rId3"/>
          <a:stretch>
            <a:fillRect/>
          </a:stretch>
        </p:blipFill>
        <p:spPr>
          <a:xfrm>
            <a:off x="1287741" y="1704205"/>
            <a:ext cx="6568517" cy="4569038"/>
          </a:xfrm>
          <a:prstGeom prst="rect">
            <a:avLst/>
          </a:prstGeom>
        </p:spPr>
      </p:pic>
    </p:spTree>
    <p:extLst>
      <p:ext uri="{BB962C8B-B14F-4D97-AF65-F5344CB8AC3E}">
        <p14:creationId xmlns:p14="http://schemas.microsoft.com/office/powerpoint/2010/main" val="19248351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F59287-085C-CCE3-F933-B497E5DEF1CB}"/>
              </a:ext>
            </a:extLst>
          </p:cNvPr>
          <p:cNvSpPr>
            <a:spLocks noGrp="1"/>
          </p:cNvSpPr>
          <p:nvPr>
            <p:ph type="title" idx="4294967295"/>
          </p:nvPr>
        </p:nvSpPr>
        <p:spPr>
          <a:xfrm>
            <a:off x="147582" y="832704"/>
            <a:ext cx="8767818" cy="103673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Winter Cover Crop </a:t>
            </a:r>
          </a:p>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Before Vegetable Crops</a:t>
            </a:r>
          </a:p>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endPar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endParaRPr>
          </a:p>
        </p:txBody>
      </p:sp>
      <p:sp>
        <p:nvSpPr>
          <p:cNvPr id="3" name="Content Placeholder 2">
            <a:extLst>
              <a:ext uri="{FF2B5EF4-FFF2-40B4-BE49-F238E27FC236}">
                <a16:creationId xmlns:a16="http://schemas.microsoft.com/office/drawing/2014/main" id="{161CE3A5-D987-0D15-A99E-7AF88AA02EC6}"/>
              </a:ext>
            </a:extLst>
          </p:cNvPr>
          <p:cNvSpPr>
            <a:spLocks noGrp="1"/>
          </p:cNvSpPr>
          <p:nvPr>
            <p:ph sz="quarter" idx="10"/>
          </p:nvPr>
        </p:nvSpPr>
        <p:spPr>
          <a:xfrm>
            <a:off x="379075" y="2515930"/>
            <a:ext cx="8536325" cy="2941895"/>
          </a:xfrm>
        </p:spPr>
        <p:txBody>
          <a:bodyPr>
            <a:normAutofit/>
          </a:bodyPr>
          <a:lstStyle/>
          <a:p>
            <a:r>
              <a:rPr lang="en-US" sz="2400" u="sng" dirty="0"/>
              <a:t>Objective:</a:t>
            </a:r>
            <a:r>
              <a:rPr lang="en-US" sz="2400" dirty="0"/>
              <a:t> Beginning small-scale vegetable producer would like to try cover cropping to improve their soil health.  They do not have a lot of equipment for termination and do not want a high amount of residue to carry into the growing season. </a:t>
            </a:r>
            <a:endParaRPr lang="en-US" sz="2400" u="sng" dirty="0"/>
          </a:p>
          <a:p>
            <a:r>
              <a:rPr lang="en-US" sz="2400" u="sng" dirty="0"/>
              <a:t>Resource Concerns:</a:t>
            </a:r>
          </a:p>
          <a:p>
            <a:pPr lvl="1"/>
            <a:r>
              <a:rPr lang="en-US" sz="2400" dirty="0"/>
              <a:t>Soil Organism Habitat Loss</a:t>
            </a:r>
          </a:p>
          <a:p>
            <a:pPr lvl="1"/>
            <a:r>
              <a:rPr lang="en-US" sz="2400" dirty="0"/>
              <a:t>Organic Matter Depletion</a:t>
            </a:r>
          </a:p>
          <a:p>
            <a:endParaRPr lang="en-US" dirty="0"/>
          </a:p>
        </p:txBody>
      </p:sp>
    </p:spTree>
    <p:extLst>
      <p:ext uri="{BB962C8B-B14F-4D97-AF65-F5344CB8AC3E}">
        <p14:creationId xmlns:p14="http://schemas.microsoft.com/office/powerpoint/2010/main" val="22665074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DA9CF8-9745-C021-02C5-D968E37CAA3E}"/>
              </a:ext>
            </a:extLst>
          </p:cNvPr>
          <p:cNvSpPr>
            <a:spLocks noGrp="1"/>
          </p:cNvSpPr>
          <p:nvPr>
            <p:ph type="title" idx="4294967295"/>
          </p:nvPr>
        </p:nvSpPr>
        <p:spPr>
          <a:xfrm>
            <a:off x="147582" y="832704"/>
            <a:ext cx="6549819"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Cover Crop Benefits</a:t>
            </a:r>
          </a:p>
        </p:txBody>
      </p:sp>
      <p:sp>
        <p:nvSpPr>
          <p:cNvPr id="4" name="Content Placeholder 3">
            <a:extLst>
              <a:ext uri="{FF2B5EF4-FFF2-40B4-BE49-F238E27FC236}">
                <a16:creationId xmlns:a16="http://schemas.microsoft.com/office/drawing/2014/main" id="{3FEF9874-5588-70D3-20F9-3B80E10F0332}"/>
              </a:ext>
            </a:extLst>
          </p:cNvPr>
          <p:cNvSpPr>
            <a:spLocks noGrp="1"/>
          </p:cNvSpPr>
          <p:nvPr>
            <p:ph sz="quarter" idx="10"/>
          </p:nvPr>
        </p:nvSpPr>
        <p:spPr>
          <a:xfrm>
            <a:off x="147582" y="1855481"/>
            <a:ext cx="6468801" cy="3147038"/>
          </a:xfrm>
        </p:spPr>
        <p:txBody>
          <a:bodyPr/>
          <a:lstStyle/>
          <a:p>
            <a:r>
              <a:rPr lang="en-US" sz="2400" dirty="0"/>
              <a:t>What are some potential benefits of cover crops for urban and small farms ?</a:t>
            </a:r>
          </a:p>
        </p:txBody>
      </p:sp>
      <p:pic>
        <p:nvPicPr>
          <p:cNvPr id="6" name="Picture Placeholder 5" descr="Photo of a mix of several plant species with some blue and yellow flowers.  A diverse, mixed cover crop. ">
            <a:extLst>
              <a:ext uri="{FF2B5EF4-FFF2-40B4-BE49-F238E27FC236}">
                <a16:creationId xmlns:a16="http://schemas.microsoft.com/office/drawing/2014/main" id="{3EC0E67B-E70D-E0E3-B548-25B834E5825F}"/>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a:xfrm rot="5400000">
            <a:off x="5437506" y="2648589"/>
            <a:ext cx="5222239" cy="1733550"/>
          </a:xfrm>
        </p:spPr>
      </p:pic>
    </p:spTree>
    <p:extLst>
      <p:ext uri="{BB962C8B-B14F-4D97-AF65-F5344CB8AC3E}">
        <p14:creationId xmlns:p14="http://schemas.microsoft.com/office/powerpoint/2010/main" val="8885426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BB2E9C-21E1-233E-687C-DA2878AE7EFA}"/>
              </a:ext>
            </a:extLst>
          </p:cNvPr>
          <p:cNvSpPr>
            <a:spLocks noGrp="1"/>
          </p:cNvSpPr>
          <p:nvPr>
            <p:ph type="title" idx="4294967295"/>
          </p:nvPr>
        </p:nvSpPr>
        <p:spPr>
          <a:xfrm>
            <a:off x="0" y="762001"/>
            <a:ext cx="8811228" cy="8737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Winter Cover Crop </a:t>
            </a:r>
          </a:p>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Before Vegetable Crops</a:t>
            </a:r>
          </a:p>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endPar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endParaRPr>
          </a:p>
        </p:txBody>
      </p:sp>
      <p:pic>
        <p:nvPicPr>
          <p:cNvPr id="5" name="Content Placeholder 4" descr="A farm field with long beds that have a cover crop growing in them. ">
            <a:extLst>
              <a:ext uri="{FF2B5EF4-FFF2-40B4-BE49-F238E27FC236}">
                <a16:creationId xmlns:a16="http://schemas.microsoft.com/office/drawing/2014/main" id="{30D8B6EC-6C22-E460-92E1-1D26257E4762}"/>
              </a:ext>
            </a:extLst>
          </p:cNvPr>
          <p:cNvPicPr>
            <a:picLocks noGrp="1" noChangeAspect="1"/>
          </p:cNvPicPr>
          <p:nvPr>
            <p:ph sz="quarter" idx="10"/>
          </p:nvPr>
        </p:nvPicPr>
        <p:blipFill rotWithShape="1">
          <a:blip r:embed="rId3" cstate="screen">
            <a:extLst>
              <a:ext uri="{28A0092B-C50C-407E-A947-70E740481C1C}">
                <a14:useLocalDpi xmlns:a14="http://schemas.microsoft.com/office/drawing/2010/main"/>
              </a:ext>
            </a:extLst>
          </a:blip>
          <a:srcRect/>
          <a:stretch/>
        </p:blipFill>
        <p:spPr>
          <a:xfrm>
            <a:off x="1257301" y="2301585"/>
            <a:ext cx="3747679" cy="3283528"/>
          </a:xfrm>
          <a:effectLst>
            <a:outerShdw blurRad="50800" dist="38100" dir="2700000" algn="tl" rotWithShape="0">
              <a:prstClr val="black">
                <a:alpha val="40000"/>
              </a:prstClr>
            </a:outerShdw>
          </a:effectLst>
        </p:spPr>
      </p:pic>
      <p:pic>
        <p:nvPicPr>
          <p:cNvPr id="3" name="Picture 2" descr="A person standing in one of the cover crop beds from the previous photo.  The person is looking at a clump of soil in their hads. ">
            <a:extLst>
              <a:ext uri="{FF2B5EF4-FFF2-40B4-BE49-F238E27FC236}">
                <a16:creationId xmlns:a16="http://schemas.microsoft.com/office/drawing/2014/main" id="{E588ECDF-A84A-F1BF-A3FA-6986FDE9431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04302" y="2217908"/>
            <a:ext cx="2604516" cy="3450882"/>
          </a:xfrm>
          <a:prstGeom prst="rect">
            <a:avLst/>
          </a:prstGeom>
        </p:spPr>
      </p:pic>
    </p:spTree>
    <p:extLst>
      <p:ext uri="{BB962C8B-B14F-4D97-AF65-F5344CB8AC3E}">
        <p14:creationId xmlns:p14="http://schemas.microsoft.com/office/powerpoint/2010/main" val="33542965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C39A74-329A-3E65-1E57-560C817ADC3F}"/>
              </a:ext>
            </a:extLst>
          </p:cNvPr>
          <p:cNvSpPr>
            <a:spLocks noGrp="1"/>
          </p:cNvSpPr>
          <p:nvPr>
            <p:ph type="title" idx="4294967295"/>
          </p:nvPr>
        </p:nvSpPr>
        <p:spPr>
          <a:xfrm>
            <a:off x="147582" y="655661"/>
            <a:ext cx="6015937" cy="3983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Winter Cover Crop </a:t>
            </a:r>
          </a:p>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Before Vegetable Crops</a:t>
            </a:r>
          </a:p>
        </p:txBody>
      </p:sp>
      <p:pic>
        <p:nvPicPr>
          <p:cNvPr id="5" name="Content Placeholder 4" descr="A cover crop of vetch growing vigorously over several garden beds. ">
            <a:extLst>
              <a:ext uri="{FF2B5EF4-FFF2-40B4-BE49-F238E27FC236}">
                <a16:creationId xmlns:a16="http://schemas.microsoft.com/office/drawing/2014/main" id="{D7EC7C8F-A987-D453-4A61-E0B42521C4D6}"/>
              </a:ext>
            </a:extLst>
          </p:cNvPr>
          <p:cNvPicPr>
            <a:picLocks noGrp="1" noChangeAspect="1"/>
          </p:cNvPicPr>
          <p:nvPr>
            <p:ph sz="quarter" idx="10"/>
          </p:nvPr>
        </p:nvPicPr>
        <p:blipFill>
          <a:blip r:embed="rId3" cstate="screen">
            <a:extLst>
              <a:ext uri="{28A0092B-C50C-407E-A947-70E740481C1C}">
                <a14:useLocalDpi xmlns:a14="http://schemas.microsoft.com/office/drawing/2010/main"/>
              </a:ext>
            </a:extLst>
          </a:blip>
          <a:stretch>
            <a:fillRect/>
          </a:stretch>
        </p:blipFill>
        <p:spPr>
          <a:xfrm rot="16200000">
            <a:off x="2596343" y="1445494"/>
            <a:ext cx="3951313" cy="5268417"/>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8928944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5F70F-2F7A-DE1C-ADAA-DDA03503C56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5775E7B-F8F3-783A-3371-95E42ED6AEAC}"/>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Heavily Compacted Urban Soil</a:t>
            </a:r>
          </a:p>
        </p:txBody>
      </p:sp>
      <p:sp>
        <p:nvSpPr>
          <p:cNvPr id="3" name="Content Placeholder 2">
            <a:extLst>
              <a:ext uri="{FF2B5EF4-FFF2-40B4-BE49-F238E27FC236}">
                <a16:creationId xmlns:a16="http://schemas.microsoft.com/office/drawing/2014/main" id="{FE48B984-3913-5966-E10A-05AAFF4E26B4}"/>
              </a:ext>
            </a:extLst>
          </p:cNvPr>
          <p:cNvSpPr>
            <a:spLocks noGrp="1"/>
          </p:cNvSpPr>
          <p:nvPr>
            <p:ph sz="quarter" idx="10"/>
          </p:nvPr>
        </p:nvSpPr>
        <p:spPr/>
        <p:txBody>
          <a:bodyPr/>
          <a:lstStyle/>
          <a:p>
            <a:r>
              <a:rPr lang="en-US" sz="2400" u="sng" dirty="0"/>
              <a:t>Objective:</a:t>
            </a:r>
            <a:r>
              <a:rPr lang="en-US" sz="2400" dirty="0"/>
              <a:t>  </a:t>
            </a:r>
          </a:p>
          <a:p>
            <a:pPr lvl="1"/>
            <a:r>
              <a:rPr lang="en-US" sz="2400" dirty="0"/>
              <a:t>New urban garden.</a:t>
            </a:r>
          </a:p>
          <a:p>
            <a:pPr lvl="1"/>
            <a:r>
              <a:rPr lang="en-US" sz="2400" dirty="0"/>
              <a:t>Houses demolished on site in previous year. </a:t>
            </a:r>
          </a:p>
          <a:p>
            <a:pPr lvl="1"/>
            <a:r>
              <a:rPr lang="en-US" sz="2400" dirty="0"/>
              <a:t>Topsoil removed during demolition. </a:t>
            </a:r>
          </a:p>
          <a:p>
            <a:pPr lvl="1"/>
            <a:r>
              <a:rPr lang="en-US" sz="2400" dirty="0"/>
              <a:t>Soil screening indicates heavy metal contamination is not a concern. </a:t>
            </a:r>
          </a:p>
          <a:p>
            <a:r>
              <a:rPr lang="en-US" sz="2400" u="sng" dirty="0"/>
              <a:t>Resource Concerns:</a:t>
            </a:r>
          </a:p>
          <a:p>
            <a:pPr lvl="1"/>
            <a:r>
              <a:rPr lang="en-US" sz="2400" dirty="0"/>
              <a:t>Compaction (severe)</a:t>
            </a:r>
          </a:p>
          <a:p>
            <a:pPr lvl="1"/>
            <a:r>
              <a:rPr lang="en-US" sz="2400" dirty="0"/>
              <a:t>Organic Matter Depletion</a:t>
            </a:r>
          </a:p>
          <a:p>
            <a:pPr lvl="1"/>
            <a:r>
              <a:rPr lang="en-US" sz="2400" dirty="0"/>
              <a:t>Aggregate Instability</a:t>
            </a:r>
          </a:p>
          <a:p>
            <a:pPr lvl="1"/>
            <a:r>
              <a:rPr lang="en-US" sz="2400" dirty="0"/>
              <a:t>Soil Organism Habitat Loss</a:t>
            </a:r>
          </a:p>
        </p:txBody>
      </p:sp>
    </p:spTree>
    <p:extLst>
      <p:ext uri="{BB962C8B-B14F-4D97-AF65-F5344CB8AC3E}">
        <p14:creationId xmlns:p14="http://schemas.microsoft.com/office/powerpoint/2010/main" val="13963719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BA55D7-6860-8530-BEDF-DF7BF3F94EEC}"/>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Heavily Compacted Soil - Before </a:t>
            </a:r>
          </a:p>
        </p:txBody>
      </p:sp>
      <p:pic>
        <p:nvPicPr>
          <p:cNvPr id="4" name="Content Placeholder 3" descr="Wooden raised bed frames laid on the ground at a site where a light colored soil has been scraped bare. ">
            <a:extLst>
              <a:ext uri="{FF2B5EF4-FFF2-40B4-BE49-F238E27FC236}">
                <a16:creationId xmlns:a16="http://schemas.microsoft.com/office/drawing/2014/main" id="{CA15781B-218C-DA9B-DC10-26010964E853}"/>
              </a:ext>
            </a:extLst>
          </p:cNvPr>
          <p:cNvPicPr>
            <a:picLocks noGrp="1" noChangeAspect="1"/>
          </p:cNvPicPr>
          <p:nvPr>
            <p:ph sz="quarter" idx="10"/>
          </p:nvPr>
        </p:nvPicPr>
        <p:blipFill>
          <a:blip r:embed="rId3" cstate="screen">
            <a:extLst>
              <a:ext uri="{28A0092B-C50C-407E-A947-70E740481C1C}">
                <a14:useLocalDpi xmlns:a14="http://schemas.microsoft.com/office/drawing/2010/main"/>
              </a:ext>
            </a:extLst>
          </a:blip>
          <a:stretch>
            <a:fillRect/>
          </a:stretch>
        </p:blipFill>
        <p:spPr>
          <a:xfrm>
            <a:off x="1632134" y="2029939"/>
            <a:ext cx="5879732" cy="392382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607613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CBC3231-06D5-5012-BAA1-CAA3AE8E1D14}"/>
              </a:ext>
            </a:extLst>
          </p:cNvPr>
          <p:cNvSpPr>
            <a:spLocks noGrp="1"/>
          </p:cNvSpPr>
          <p:nvPr>
            <p:ph type="title" idx="4294967295"/>
          </p:nvPr>
        </p:nvSpPr>
        <p:spPr>
          <a:xfrm>
            <a:off x="147582" y="832704"/>
            <a:ext cx="8767818" cy="136185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Intensive Cover Cropping in Compacted Urban Soil </a:t>
            </a:r>
          </a:p>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endPar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endParaRPr>
          </a:p>
        </p:txBody>
      </p:sp>
      <p:pic>
        <p:nvPicPr>
          <p:cNvPr id="4" name="Content Placeholder 3" descr="Person standing in the raised bed garden with vegetables and cover crop plants growing in both foreground and background. ">
            <a:extLst>
              <a:ext uri="{FF2B5EF4-FFF2-40B4-BE49-F238E27FC236}">
                <a16:creationId xmlns:a16="http://schemas.microsoft.com/office/drawing/2014/main" id="{AAB6F6BA-4BEB-006C-C2AA-214D0ACC1104}"/>
              </a:ext>
            </a:extLst>
          </p:cNvPr>
          <p:cNvPicPr>
            <a:picLocks noGrp="1" noChangeAspect="1"/>
          </p:cNvPicPr>
          <p:nvPr>
            <p:ph sz="quarter" idx="10"/>
          </p:nvPr>
        </p:nvPicPr>
        <p:blipFill>
          <a:blip r:embed="rId3" cstate="screen">
            <a:extLst>
              <a:ext uri="{28A0092B-C50C-407E-A947-70E740481C1C}">
                <a14:useLocalDpi xmlns:a14="http://schemas.microsoft.com/office/drawing/2010/main"/>
              </a:ext>
            </a:extLst>
          </a:blip>
          <a:stretch>
            <a:fillRect/>
          </a:stretch>
        </p:blipFill>
        <p:spPr>
          <a:xfrm>
            <a:off x="1650680" y="1991360"/>
            <a:ext cx="5842639" cy="386417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5476665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89" name="Picture 1" descr="Large grass plants have been cut back and their residues laying around them in a raised bed garden box. "/>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605111" y="1368335"/>
            <a:ext cx="5734534" cy="43009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a:tailEnd/>
              </a14:hiddenLine>
            </a:ext>
          </a:extLst>
        </p:spPr>
      </p:pic>
      <p:graphicFrame>
        <p:nvGraphicFramePr>
          <p:cNvPr id="2" name="Table 1">
            <a:extLst>
              <a:ext uri="{FF2B5EF4-FFF2-40B4-BE49-F238E27FC236}">
                <a16:creationId xmlns:a16="http://schemas.microsoft.com/office/drawing/2014/main" id="{9352C869-E39C-14B4-6E9F-F69EDCF07EEC}"/>
              </a:ext>
            </a:extLst>
          </p:cNvPr>
          <p:cNvGraphicFramePr>
            <a:graphicFrameLocks noGrp="1"/>
          </p:cNvGraphicFramePr>
          <p:nvPr>
            <p:extLst>
              <p:ext uri="{D42A27DB-BD31-4B8C-83A1-F6EECF244321}">
                <p14:modId xmlns:p14="http://schemas.microsoft.com/office/powerpoint/2010/main" val="3573935139"/>
              </p:ext>
            </p:extLst>
          </p:nvPr>
        </p:nvGraphicFramePr>
        <p:xfrm>
          <a:off x="2112183" y="3861248"/>
          <a:ext cx="4720390" cy="1387834"/>
        </p:xfrm>
        <a:graphic>
          <a:graphicData uri="http://schemas.openxmlformats.org/drawingml/2006/table">
            <a:tbl>
              <a:tblPr firstRow="1" bandRow="1">
                <a:tableStyleId>{5C22544A-7EE6-4342-B048-85BDC9FD1C3A}</a:tableStyleId>
              </a:tblPr>
              <a:tblGrid>
                <a:gridCol w="2360195">
                  <a:extLst>
                    <a:ext uri="{9D8B030D-6E8A-4147-A177-3AD203B41FA5}">
                      <a16:colId xmlns:a16="http://schemas.microsoft.com/office/drawing/2014/main" val="53945810"/>
                    </a:ext>
                  </a:extLst>
                </a:gridCol>
                <a:gridCol w="2360195">
                  <a:extLst>
                    <a:ext uri="{9D8B030D-6E8A-4147-A177-3AD203B41FA5}">
                      <a16:colId xmlns:a16="http://schemas.microsoft.com/office/drawing/2014/main" val="4269335663"/>
                    </a:ext>
                  </a:extLst>
                </a:gridCol>
              </a:tblGrid>
              <a:tr h="617220">
                <a:tc>
                  <a:txBody>
                    <a:bodyPr/>
                    <a:lstStyle/>
                    <a:p>
                      <a:r>
                        <a:rPr lang="en-US" sz="1800" dirty="0"/>
                        <a:t>Plot Type</a:t>
                      </a:r>
                    </a:p>
                  </a:txBody>
                  <a:tcPr marL="68580" marR="68580" marT="34290" marB="34290"/>
                </a:tc>
                <a:tc>
                  <a:txBody>
                    <a:bodyPr/>
                    <a:lstStyle/>
                    <a:p>
                      <a:r>
                        <a:rPr lang="en-US" sz="1800" dirty="0"/>
                        <a:t>Yield </a:t>
                      </a:r>
                    </a:p>
                    <a:p>
                      <a:r>
                        <a:rPr lang="en-US" sz="1800" dirty="0"/>
                        <a:t>(tons per acre)</a:t>
                      </a:r>
                    </a:p>
                  </a:txBody>
                  <a:tcPr marL="68580" marR="68580" marT="34290" marB="34290"/>
                </a:tc>
                <a:extLst>
                  <a:ext uri="{0D108BD9-81ED-4DB2-BD59-A6C34878D82A}">
                    <a16:rowId xmlns:a16="http://schemas.microsoft.com/office/drawing/2014/main" val="2107223220"/>
                  </a:ext>
                </a:extLst>
              </a:tr>
              <a:tr h="385307">
                <a:tc>
                  <a:txBody>
                    <a:bodyPr/>
                    <a:lstStyle/>
                    <a:p>
                      <a:pPr algn="ctr"/>
                      <a:r>
                        <a:rPr lang="en-US" sz="1800" dirty="0">
                          <a:solidFill>
                            <a:schemeClr val="bg2">
                              <a:lumMod val="10000"/>
                            </a:schemeClr>
                          </a:solidFill>
                        </a:rPr>
                        <a:t>In Ground </a:t>
                      </a:r>
                    </a:p>
                  </a:txBody>
                  <a:tcPr marL="68580" marR="68580" marT="34290" marB="34290"/>
                </a:tc>
                <a:tc>
                  <a:txBody>
                    <a:bodyPr/>
                    <a:lstStyle/>
                    <a:p>
                      <a:pPr algn="ctr"/>
                      <a:r>
                        <a:rPr lang="en-US" sz="1800" dirty="0">
                          <a:solidFill>
                            <a:schemeClr val="bg2">
                              <a:lumMod val="10000"/>
                            </a:schemeClr>
                          </a:solidFill>
                        </a:rPr>
                        <a:t>4.7 </a:t>
                      </a:r>
                    </a:p>
                  </a:txBody>
                  <a:tcPr marL="68580" marR="68580" marT="34290" marB="34290"/>
                </a:tc>
                <a:extLst>
                  <a:ext uri="{0D108BD9-81ED-4DB2-BD59-A6C34878D82A}">
                    <a16:rowId xmlns:a16="http://schemas.microsoft.com/office/drawing/2014/main" val="1116371689"/>
                  </a:ext>
                </a:extLst>
              </a:tr>
              <a:tr h="385307">
                <a:tc>
                  <a:txBody>
                    <a:bodyPr/>
                    <a:lstStyle/>
                    <a:p>
                      <a:pPr algn="ctr"/>
                      <a:r>
                        <a:rPr lang="en-US" sz="1800" dirty="0">
                          <a:solidFill>
                            <a:schemeClr val="bg2">
                              <a:lumMod val="10000"/>
                            </a:schemeClr>
                          </a:solidFill>
                        </a:rPr>
                        <a:t>Raised Bed</a:t>
                      </a:r>
                    </a:p>
                  </a:txBody>
                  <a:tcPr marL="68580" marR="68580" marT="34290" marB="34290"/>
                </a:tc>
                <a:tc>
                  <a:txBody>
                    <a:bodyPr/>
                    <a:lstStyle/>
                    <a:p>
                      <a:pPr algn="ctr"/>
                      <a:r>
                        <a:rPr lang="en-US" sz="1800" dirty="0">
                          <a:solidFill>
                            <a:schemeClr val="bg2">
                              <a:lumMod val="10000"/>
                            </a:schemeClr>
                          </a:solidFill>
                        </a:rPr>
                        <a:t>4.2</a:t>
                      </a:r>
                    </a:p>
                  </a:txBody>
                  <a:tcPr marL="68580" marR="68580" marT="34290" marB="34290"/>
                </a:tc>
                <a:extLst>
                  <a:ext uri="{0D108BD9-81ED-4DB2-BD59-A6C34878D82A}">
                    <a16:rowId xmlns:a16="http://schemas.microsoft.com/office/drawing/2014/main" val="1309639864"/>
                  </a:ext>
                </a:extLst>
              </a:tr>
            </a:tbl>
          </a:graphicData>
        </a:graphic>
      </p:graphicFrame>
      <p:sp>
        <p:nvSpPr>
          <p:cNvPr id="3" name="TextBox 2">
            <a:extLst>
              <a:ext uri="{FF2B5EF4-FFF2-40B4-BE49-F238E27FC236}">
                <a16:creationId xmlns:a16="http://schemas.microsoft.com/office/drawing/2014/main" id="{47C4B0EB-B0FC-B884-E3C2-8EB573E73057}"/>
              </a:ext>
            </a:extLst>
          </p:cNvPr>
          <p:cNvSpPr txBox="1"/>
          <p:nvPr/>
        </p:nvSpPr>
        <p:spPr>
          <a:xfrm>
            <a:off x="2047375" y="5281677"/>
            <a:ext cx="5033831" cy="461665"/>
          </a:xfrm>
          <a:prstGeom prst="rect">
            <a:avLst/>
          </a:prstGeom>
          <a:noFill/>
        </p:spPr>
        <p:txBody>
          <a:bodyPr wrap="square" rtlCol="0">
            <a:spAutoFit/>
          </a:bodyPr>
          <a:lstStyle/>
          <a:p>
            <a:r>
              <a:rPr lang="en-US" sz="2400" b="1" i="1" dirty="0">
                <a:solidFill>
                  <a:srgbClr val="002060"/>
                </a:solidFill>
                <a:highlight>
                  <a:srgbClr val="CCFF66"/>
                </a:highlight>
                <a:latin typeface="Gill Sans Light" charset="0"/>
                <a:ea typeface="ＭＳ Ｐゴシック" charset="0"/>
                <a:cs typeface="Gill Sans Light" charset="0"/>
                <a:sym typeface="Gill Sans Light" charset="0"/>
              </a:rPr>
              <a:t>Sorghum bicolor X S. bicolor var. </a:t>
            </a:r>
            <a:r>
              <a:rPr lang="en-US" sz="2400" b="1" i="1" dirty="0" err="1">
                <a:solidFill>
                  <a:srgbClr val="002060"/>
                </a:solidFill>
                <a:highlight>
                  <a:srgbClr val="CCFF66"/>
                </a:highlight>
                <a:latin typeface="Gill Sans Light" charset="0"/>
                <a:ea typeface="ＭＳ Ｐゴシック" charset="0"/>
                <a:cs typeface="Gill Sans Light" charset="0"/>
                <a:sym typeface="Gill Sans Light" charset="0"/>
              </a:rPr>
              <a:t>sudanese</a:t>
            </a:r>
            <a:endParaRPr lang="en-US" sz="2400" b="1" i="1" dirty="0">
              <a:solidFill>
                <a:srgbClr val="002060"/>
              </a:solidFill>
              <a:highlight>
                <a:srgbClr val="CCFF66"/>
              </a:highlight>
              <a:latin typeface="Gill Sans Light" charset="0"/>
              <a:ea typeface="ＭＳ Ｐゴシック" charset="0"/>
              <a:cs typeface="Gill Sans Light" charset="0"/>
              <a:sym typeface="Gill Sans Light" charset="0"/>
            </a:endParaRPr>
          </a:p>
        </p:txBody>
      </p:sp>
      <p:sp>
        <p:nvSpPr>
          <p:cNvPr id="4" name="Title 3">
            <a:extLst>
              <a:ext uri="{FF2B5EF4-FFF2-40B4-BE49-F238E27FC236}">
                <a16:creationId xmlns:a16="http://schemas.microsoft.com/office/drawing/2014/main" id="{9207819A-2D46-8068-46F4-B2984416024D}"/>
              </a:ext>
            </a:extLst>
          </p:cNvPr>
          <p:cNvSpPr txBox="1">
            <a:spLocks noGrp="1"/>
          </p:cNvSpPr>
          <p:nvPr>
            <p:ph type="title" idx="4294967295"/>
          </p:nvPr>
        </p:nvSpPr>
        <p:spPr>
          <a:xfrm>
            <a:off x="2528136" y="1368336"/>
            <a:ext cx="4087728"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accent4"/>
                </a:solidFill>
                <a:effectLst/>
                <a:highlight>
                  <a:srgbClr val="CCFF66"/>
                </a:highlight>
                <a:uLnTx/>
                <a:uFillTx/>
                <a:latin typeface="+mn-lt"/>
                <a:ea typeface="+mn-ea"/>
                <a:cs typeface="+mn-cs"/>
              </a:rPr>
              <a:t>Intensive Cover Cropping </a:t>
            </a:r>
          </a:p>
        </p:txBody>
      </p:sp>
    </p:spTree>
    <p:extLst>
      <p:ext uri="{BB962C8B-B14F-4D97-AF65-F5344CB8AC3E}">
        <p14:creationId xmlns:p14="http://schemas.microsoft.com/office/powerpoint/2010/main" val="28907938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8194A54-04DC-5095-4DCA-56B2DD97D2FD}"/>
              </a:ext>
            </a:extLst>
          </p:cNvPr>
          <p:cNvSpPr>
            <a:spLocks noGrp="1"/>
          </p:cNvSpPr>
          <p:nvPr>
            <p:ph type="title" idx="4294967295"/>
          </p:nvPr>
        </p:nvSpPr>
        <p:spPr>
          <a:xfrm>
            <a:off x="147582" y="832704"/>
            <a:ext cx="8767818" cy="79448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41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Compacted Soil – Inter-seeding</a:t>
            </a:r>
          </a:p>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endPar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endParaRPr>
          </a:p>
        </p:txBody>
      </p:sp>
      <p:pic>
        <p:nvPicPr>
          <p:cNvPr id="4" name="Content Placeholder 3" descr="Radish cover crops growing in the dying residue of a warm season grass cover crop in a garden raised bed. ">
            <a:extLst>
              <a:ext uri="{FF2B5EF4-FFF2-40B4-BE49-F238E27FC236}">
                <a16:creationId xmlns:a16="http://schemas.microsoft.com/office/drawing/2014/main" id="{8AC47C6B-B653-FCE6-1FE7-18A309BFBD91}"/>
              </a:ext>
            </a:extLst>
          </p:cNvPr>
          <p:cNvPicPr>
            <a:picLocks noGrp="1" noChangeAspect="1"/>
          </p:cNvPicPr>
          <p:nvPr>
            <p:ph sz="quarter" idx="10"/>
          </p:nvPr>
        </p:nvPicPr>
        <p:blipFill>
          <a:blip r:embed="rId3" cstate="screen">
            <a:extLst>
              <a:ext uri="{28A0092B-C50C-407E-A947-70E740481C1C}">
                <a14:useLocalDpi xmlns:a14="http://schemas.microsoft.com/office/drawing/2010/main"/>
              </a:ext>
            </a:extLst>
          </a:blip>
          <a:stretch>
            <a:fillRect/>
          </a:stretch>
        </p:blipFill>
        <p:spPr>
          <a:xfrm>
            <a:off x="1642798" y="1627188"/>
            <a:ext cx="6009216" cy="450691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2030518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3D2F6A3-0E1B-01CE-4054-EE447BE0B07B}"/>
              </a:ext>
            </a:extLst>
          </p:cNvPr>
          <p:cNvSpPr>
            <a:spLocks noGrp="1"/>
          </p:cNvSpPr>
          <p:nvPr>
            <p:ph type="title" idx="4294967295"/>
          </p:nvPr>
        </p:nvSpPr>
        <p:spPr>
          <a:xfrm>
            <a:off x="147582" y="832704"/>
            <a:ext cx="8767818" cy="65065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Compacted Soil – Tillage Radish</a:t>
            </a:r>
          </a:p>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endPar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endParaRPr>
          </a:p>
        </p:txBody>
      </p:sp>
      <p:pic>
        <p:nvPicPr>
          <p:cNvPr id="4" name="Picture 3" descr="A person wholding a daikon type radish in their hand.   It extends midway down their forearm. ">
            <a:extLst>
              <a:ext uri="{FF2B5EF4-FFF2-40B4-BE49-F238E27FC236}">
                <a16:creationId xmlns:a16="http://schemas.microsoft.com/office/drawing/2014/main" id="{B01DD62D-A988-9F5B-842B-57C37B57CED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25562" y="1808846"/>
            <a:ext cx="6492875" cy="403843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7828214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1DF0BB3-A5FA-E457-555A-03CC362B34C3}"/>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Compacted Soil – Winter cover</a:t>
            </a:r>
          </a:p>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endPar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endParaRPr>
          </a:p>
        </p:txBody>
      </p:sp>
      <p:pic>
        <p:nvPicPr>
          <p:cNvPr id="7" name="Content Placeholder 6" descr="A garden with plots that are growing in the ground as well as growing in raised beds.  Green, cool-season grasses are growing in all of the plots. ">
            <a:extLst>
              <a:ext uri="{FF2B5EF4-FFF2-40B4-BE49-F238E27FC236}">
                <a16:creationId xmlns:a16="http://schemas.microsoft.com/office/drawing/2014/main" id="{35FDF5D3-8869-5CCB-ADCC-380713EF993E}"/>
              </a:ext>
            </a:extLst>
          </p:cNvPr>
          <p:cNvPicPr>
            <a:picLocks noGrp="1" noChangeAspect="1"/>
          </p:cNvPicPr>
          <p:nvPr>
            <p:ph sz="quarter" idx="10"/>
          </p:nvPr>
        </p:nvPicPr>
        <p:blipFill>
          <a:blip r:embed="rId3" cstate="screen">
            <a:extLst>
              <a:ext uri="{28A0092B-C50C-407E-A947-70E740481C1C}">
                <a14:useLocalDpi xmlns:a14="http://schemas.microsoft.com/office/drawing/2010/main"/>
              </a:ext>
            </a:extLst>
          </a:blip>
          <a:stretch>
            <a:fillRect/>
          </a:stretch>
        </p:blipFill>
        <p:spPr>
          <a:xfrm>
            <a:off x="1642798" y="1627188"/>
            <a:ext cx="6009216" cy="450691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582173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F879CA-6DCE-BD87-3A32-0C99B17E6394}"/>
              </a:ext>
            </a:extLst>
          </p:cNvPr>
          <p:cNvSpPr>
            <a:spLocks noGrp="1"/>
          </p:cNvSpPr>
          <p:nvPr>
            <p:ph type="title" idx="4294967295"/>
          </p:nvPr>
        </p:nvSpPr>
        <p:spPr>
          <a:xfrm>
            <a:off x="188091" y="993921"/>
            <a:ext cx="8767818" cy="8914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sz="6400"/>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Soil properties </a:t>
            </a:r>
          </a:p>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sz="3600"/>
            </a:pPr>
            <a:r>
              <a:rPr kumimoji="0" lang="en-US" sz="18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(following two years of management)</a:t>
            </a:r>
          </a:p>
        </p:txBody>
      </p:sp>
      <p:sp>
        <p:nvSpPr>
          <p:cNvPr id="3" name="Content Placeholder 2">
            <a:extLst>
              <a:ext uri="{FF2B5EF4-FFF2-40B4-BE49-F238E27FC236}">
                <a16:creationId xmlns:a16="http://schemas.microsoft.com/office/drawing/2014/main" id="{7D5DF4EB-36E0-EB47-C373-3F0BEB29AD76}"/>
              </a:ext>
            </a:extLst>
          </p:cNvPr>
          <p:cNvSpPr>
            <a:spLocks noGrp="1"/>
          </p:cNvSpPr>
          <p:nvPr>
            <p:ph sz="quarter" idx="10"/>
          </p:nvPr>
        </p:nvSpPr>
        <p:spPr>
          <a:xfrm>
            <a:off x="147582" y="2147638"/>
            <a:ext cx="8767818" cy="3826442"/>
          </a:xfrm>
        </p:spPr>
        <p:txBody>
          <a:bodyPr>
            <a:normAutofit fontScale="85000" lnSpcReduction="20000"/>
          </a:bodyPr>
          <a:lstStyle/>
          <a:p>
            <a:pPr marL="356282" indent="-229038" defTabSz="234128">
              <a:spcBef>
                <a:spcPts val="949"/>
              </a:spcBef>
              <a:defRPr sz="3192"/>
            </a:pPr>
            <a:r>
              <a:rPr lang="en-US" sz="2600" i="1" dirty="0"/>
              <a:t>All organic matter treatments resulted in significant improvement to most soil properties, including:</a:t>
            </a:r>
          </a:p>
          <a:p>
            <a:pPr marL="534422" lvl="1" indent="-229038" defTabSz="234128">
              <a:spcBef>
                <a:spcPts val="949"/>
              </a:spcBef>
              <a:defRPr sz="3192"/>
            </a:pPr>
            <a:r>
              <a:rPr lang="en-US" sz="2600" dirty="0"/>
              <a:t>4-5 times increase in total soil Carbon</a:t>
            </a:r>
          </a:p>
          <a:p>
            <a:pPr marL="534422" lvl="1" indent="-229038" defTabSz="234128">
              <a:spcBef>
                <a:spcPts val="949"/>
              </a:spcBef>
              <a:defRPr sz="3192"/>
            </a:pPr>
            <a:r>
              <a:rPr lang="en-US" sz="2600" dirty="0"/>
              <a:t>30 times greater microbial biomass C (MBC)</a:t>
            </a:r>
          </a:p>
          <a:p>
            <a:pPr marL="534422" lvl="1" indent="-229038" defTabSz="234128">
              <a:spcBef>
                <a:spcPts val="949"/>
              </a:spcBef>
              <a:defRPr sz="3192"/>
            </a:pPr>
            <a:r>
              <a:rPr lang="en-US" sz="2600" dirty="0"/>
              <a:t>30% reduction in bulk density</a:t>
            </a:r>
          </a:p>
          <a:p>
            <a:pPr marL="534422" lvl="1" indent="-229038" defTabSz="234128">
              <a:spcBef>
                <a:spcPts val="949"/>
              </a:spcBef>
              <a:defRPr sz="3192"/>
            </a:pPr>
            <a:r>
              <a:rPr lang="en-US" sz="2600" dirty="0"/>
              <a:t>60% increase in % water stable aggregates (%WSA)</a:t>
            </a:r>
          </a:p>
          <a:p>
            <a:pPr marL="534422" lvl="1" indent="-229038" defTabSz="234128">
              <a:spcBef>
                <a:spcPts val="949"/>
              </a:spcBef>
              <a:defRPr sz="3192"/>
            </a:pPr>
            <a:r>
              <a:rPr lang="en-US" sz="2600" dirty="0"/>
              <a:t>4-5 times increase in total soil Nitrogen</a:t>
            </a:r>
          </a:p>
          <a:p>
            <a:pPr marL="534422" lvl="1" indent="-229038" defTabSz="234128">
              <a:spcBef>
                <a:spcPts val="949"/>
              </a:spcBef>
              <a:defRPr sz="3192"/>
            </a:pPr>
            <a:r>
              <a:rPr lang="en-US" sz="2600" dirty="0"/>
              <a:t>3 times increase in Phosphorous and 4 times increase in Potassium (</a:t>
            </a:r>
            <a:r>
              <a:rPr lang="en-US" sz="2600" dirty="0" err="1"/>
              <a:t>Mehlich</a:t>
            </a:r>
            <a:r>
              <a:rPr lang="en-US" sz="2600" dirty="0"/>
              <a:t> 3)</a:t>
            </a:r>
          </a:p>
          <a:p>
            <a:pPr marL="356282" indent="-229038" defTabSz="234128">
              <a:spcBef>
                <a:spcPts val="949"/>
              </a:spcBef>
              <a:defRPr sz="3192"/>
            </a:pPr>
            <a:r>
              <a:rPr lang="en-US" sz="2600" dirty="0"/>
              <a:t>There were few differences in soil properties among the 3 OM treatments. </a:t>
            </a:r>
          </a:p>
          <a:p>
            <a:endParaRPr lang="en-US" dirty="0"/>
          </a:p>
        </p:txBody>
      </p:sp>
    </p:spTree>
    <p:extLst>
      <p:ext uri="{BB962C8B-B14F-4D97-AF65-F5344CB8AC3E}">
        <p14:creationId xmlns:p14="http://schemas.microsoft.com/office/powerpoint/2010/main" val="1050042203"/>
      </p:ext>
    </p:extLst>
  </p:cSld>
  <p:clrMapOvr>
    <a:masterClrMapping/>
  </p:clrMapOvr>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5916F1F-74B4-8997-77EE-278152F0304C}"/>
              </a:ext>
            </a:extLst>
          </p:cNvPr>
          <p:cNvSpPr>
            <a:spLocks noGrp="1"/>
          </p:cNvSpPr>
          <p:nvPr>
            <p:ph type="title" idx="4294967295"/>
          </p:nvPr>
        </p:nvSpPr>
        <p:spPr>
          <a:xfrm>
            <a:off x="147582" y="832704"/>
            <a:ext cx="6549819"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Cover Crop – Physical Effect on SH Resource Concerns</a:t>
            </a:r>
          </a:p>
        </p:txBody>
      </p:sp>
      <p:sp>
        <p:nvSpPr>
          <p:cNvPr id="3" name="Content Placeholder 2">
            <a:extLst>
              <a:ext uri="{FF2B5EF4-FFF2-40B4-BE49-F238E27FC236}">
                <a16:creationId xmlns:a16="http://schemas.microsoft.com/office/drawing/2014/main" id="{3593C590-BDB1-FFFF-9081-5FAFB074B3F3}"/>
              </a:ext>
            </a:extLst>
          </p:cNvPr>
          <p:cNvSpPr>
            <a:spLocks noGrp="1"/>
          </p:cNvSpPr>
          <p:nvPr>
            <p:ph sz="quarter" idx="10"/>
          </p:nvPr>
        </p:nvSpPr>
        <p:spPr>
          <a:xfrm>
            <a:off x="263329" y="2386693"/>
            <a:ext cx="6703529" cy="2624817"/>
          </a:xfrm>
        </p:spPr>
        <p:txBody>
          <a:bodyPr>
            <a:noAutofit/>
          </a:bodyPr>
          <a:lstStyle/>
          <a:p>
            <a:r>
              <a:rPr lang="en-US" sz="2400" i="1" u="sng" dirty="0"/>
              <a:t>Compaction</a:t>
            </a:r>
            <a:r>
              <a:rPr lang="en-US" sz="2400" i="1" dirty="0"/>
              <a:t>: </a:t>
            </a:r>
            <a:r>
              <a:rPr lang="en-US" sz="2400" dirty="0"/>
              <a:t>Increased biomass and roots improve aggregation, giving better resistance to compaction.</a:t>
            </a:r>
          </a:p>
          <a:p>
            <a:r>
              <a:rPr lang="en-US" sz="2400" i="1" u="sng" dirty="0"/>
              <a:t>Soil organism habitat</a:t>
            </a:r>
            <a:r>
              <a:rPr lang="en-US" sz="2400" i="1" dirty="0"/>
              <a:t>: </a:t>
            </a:r>
            <a:r>
              <a:rPr lang="en-US" sz="2400" dirty="0"/>
              <a:t>Live plant roots and diversity of roots improve quality of food, shelter and cover.</a:t>
            </a:r>
          </a:p>
          <a:p>
            <a:r>
              <a:rPr lang="en-US" sz="2400" i="1" u="sng" dirty="0"/>
              <a:t>Aggregate instability</a:t>
            </a:r>
            <a:r>
              <a:rPr lang="en-US" sz="2400" i="1" dirty="0"/>
              <a:t>: </a:t>
            </a:r>
            <a:r>
              <a:rPr lang="en-US" sz="2400" dirty="0"/>
              <a:t>Live plant roots increase aggregation physically and through exudates.</a:t>
            </a:r>
          </a:p>
          <a:p>
            <a:r>
              <a:rPr lang="en-US" sz="2400" i="1" u="sng" dirty="0"/>
              <a:t>Organic matter depletion</a:t>
            </a:r>
            <a:r>
              <a:rPr lang="en-US" sz="2400" dirty="0"/>
              <a:t>: More biomass produced will increase organic matter.</a:t>
            </a:r>
          </a:p>
        </p:txBody>
      </p:sp>
      <p:pic>
        <p:nvPicPr>
          <p:cNvPr id="6" name="Picture Placeholder 5" descr="A close up of a plant roots holding together clods of sandy soil. ">
            <a:extLst>
              <a:ext uri="{FF2B5EF4-FFF2-40B4-BE49-F238E27FC236}">
                <a16:creationId xmlns:a16="http://schemas.microsoft.com/office/drawing/2014/main" id="{6C071310-8E3F-E961-0BC0-944B93E47806}"/>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a:stretch/>
        </p:blipFill>
        <p:spPr>
          <a:xfrm>
            <a:off x="7182091" y="904240"/>
            <a:ext cx="1733309" cy="5262880"/>
          </a:xfrm>
        </p:spPr>
      </p:pic>
    </p:spTree>
    <p:extLst>
      <p:ext uri="{BB962C8B-B14F-4D97-AF65-F5344CB8AC3E}">
        <p14:creationId xmlns:p14="http://schemas.microsoft.com/office/powerpoint/2010/main" val="1653482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Aggregate Mean Weight Diameter (MWD)"/>
          <p:cNvSpPr>
            <a:spLocks noGrp="1"/>
          </p:cNvSpPr>
          <p:nvPr>
            <p:ph type="title" idx="4294967295"/>
          </p:nvPr>
        </p:nvSpPr>
        <p:spPr>
          <a:xfrm>
            <a:off x="1827508" y="1352935"/>
            <a:ext cx="5483473" cy="394964"/>
          </a:xfrm>
          <a:prstGeom prst="rect">
            <a:avLst/>
          </a:prstGeom>
          <a:noFill/>
          <a:ln w="12700">
            <a:noFill/>
            <a:prstDash/>
            <a:miter lim="400000"/>
          </a:ln>
          <a:effectLst/>
          <a:extLst>
            <a:ext uri="{C572A759-6A51-4108-AA02-DFA0A04FC94B}">
              <ma14:wrappingTextBoxFlag xmlns="" xmlns:ma14="http://schemas.microsoft.com/office/mac/drawingml/2011/main" val="1"/>
            </a:ext>
          </a:extLst>
        </p:spPr>
        <p:txBody>
          <a:bodyPr rot="0" spcFirstLastPara="0" vertOverflow="overflow" horzOverflow="overflow" vert="horz" wrap="none" lIns="26789" tIns="26789" rIns="26789" bIns="26789" numCol="1" spcCol="0" rtlCol="0" fromWordArt="0" anchor="ctr" anchorCtr="0" forceAA="0" compatLnSpc="1">
            <a:prstTxWarp prst="textNoShape">
              <a:avLst/>
            </a:prstTxWarp>
            <a:spAutoFit/>
          </a:bodyPr>
          <a:lstStyle>
            <a:lvl1pPr algn="ctr" defTabSz="584200">
              <a:defRPr sz="4200">
                <a:latin typeface="+mn-lt"/>
                <a:ea typeface="+mn-ea"/>
                <a:cs typeface="+mn-cs"/>
                <a:sym typeface="Gill Sans"/>
              </a:defRPr>
            </a:lvl1pPr>
          </a:lstStyle>
          <a:p>
            <a:pPr marL="0" marR="0" lvl="0" indent="0" algn="ctr" defTabSz="584200" rtl="0" eaLnBrk="1" fontAlgn="auto" latinLnBrk="0" hangingPunct="1">
              <a:lnSpc>
                <a:spcPct val="100000"/>
              </a:lnSpc>
              <a:spcBef>
                <a:spcPts val="0"/>
              </a:spcBef>
              <a:spcAft>
                <a:spcPts val="0"/>
              </a:spcAft>
              <a:buClrTx/>
              <a:buSzTx/>
              <a:buFontTx/>
              <a:buNone/>
              <a:tabLst/>
              <a:defRPr/>
            </a:pPr>
            <a:r>
              <a:rPr kumimoji="0" lang="en-US" sz="2215" b="0" i="0" u="none" strike="noStrike" kern="1200" cap="none" spc="0" normalizeH="0" baseline="0" noProof="0" dirty="0">
                <a:ln>
                  <a:noFill/>
                </a:ln>
                <a:solidFill>
                  <a:schemeClr val="tx1"/>
                </a:solidFill>
                <a:effectLst/>
                <a:uLnTx/>
                <a:uFillTx/>
                <a:latin typeface="+mn-lt"/>
                <a:ea typeface="+mn-ea"/>
                <a:cs typeface="+mn-cs"/>
                <a:sym typeface="Gill Sans"/>
              </a:rPr>
              <a:t>Aggregate Mean Weight Diameter (MWD)</a:t>
            </a:r>
          </a:p>
        </p:txBody>
      </p:sp>
      <p:grpSp>
        <p:nvGrpSpPr>
          <p:cNvPr id="316" name="Group" descr="A bar graph with green bars. "/>
          <p:cNvGrpSpPr/>
          <p:nvPr/>
        </p:nvGrpSpPr>
        <p:grpSpPr>
          <a:xfrm>
            <a:off x="2221367" y="2057912"/>
            <a:ext cx="4374368" cy="3052589"/>
            <a:chOff x="-12256" y="-456858"/>
            <a:chExt cx="8295096" cy="5788609"/>
          </a:xfrm>
        </p:grpSpPr>
        <p:graphicFrame>
          <p:nvGraphicFramePr>
            <p:cNvPr id="312" name="2D Column Chart"/>
            <p:cNvGraphicFramePr/>
            <p:nvPr/>
          </p:nvGraphicFramePr>
          <p:xfrm>
            <a:off x="561968" y="-456858"/>
            <a:ext cx="5623174" cy="52197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13" name="2D Column Chart"/>
            <p:cNvGraphicFramePr/>
            <p:nvPr/>
          </p:nvGraphicFramePr>
          <p:xfrm>
            <a:off x="5915465" y="-449249"/>
            <a:ext cx="2367375" cy="5200753"/>
          </p:xfrm>
          <a:graphic>
            <a:graphicData uri="http://schemas.openxmlformats.org/drawingml/2006/chart">
              <c:chart xmlns:c="http://schemas.openxmlformats.org/drawingml/2006/chart" xmlns:r="http://schemas.openxmlformats.org/officeDocument/2006/relationships" r:id="rId4"/>
            </a:graphicData>
          </a:graphic>
        </p:graphicFrame>
        <p:sp>
          <p:nvSpPr>
            <p:cNvPr id="314" name="MWD (mm)"/>
            <p:cNvSpPr/>
            <p:nvPr/>
          </p:nvSpPr>
          <p:spPr>
            <a:xfrm rot="16200000">
              <a:off x="-613461" y="1913609"/>
              <a:ext cx="1674152" cy="471742"/>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26789" tIns="26789" rIns="26789" bIns="26789" numCol="1" anchor="ctr">
              <a:spAutoFit/>
            </a:bodyPr>
            <a:lstStyle>
              <a:lvl1pPr algn="ctr" defTabSz="584200">
                <a:defRPr sz="2400">
                  <a:latin typeface="Arial"/>
                  <a:ea typeface="Arial"/>
                  <a:cs typeface="Arial"/>
                  <a:sym typeface="Arial"/>
                </a:defRPr>
              </a:lvl1pPr>
            </a:lstStyle>
            <a:p>
              <a:r>
                <a:rPr sz="1265"/>
                <a:t>MWD (mm)</a:t>
              </a:r>
            </a:p>
          </p:txBody>
        </p:sp>
        <p:sp>
          <p:nvSpPr>
            <p:cNvPr id="315" name="Treatments"/>
            <p:cNvSpPr/>
            <p:nvPr/>
          </p:nvSpPr>
          <p:spPr>
            <a:xfrm>
              <a:off x="3617772" y="4860010"/>
              <a:ext cx="1644485" cy="47174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26789" tIns="26789" rIns="26789" bIns="26789" numCol="1" anchor="ctr">
              <a:spAutoFit/>
            </a:bodyPr>
            <a:lstStyle>
              <a:lvl1pPr algn="ctr" defTabSz="584200">
                <a:defRPr sz="2400">
                  <a:latin typeface="Arial"/>
                  <a:ea typeface="Arial"/>
                  <a:cs typeface="Arial"/>
                  <a:sym typeface="Arial"/>
                </a:defRPr>
              </a:lvl1pPr>
            </a:lstStyle>
            <a:p>
              <a:r>
                <a:rPr sz="1265"/>
                <a:t>Treatments</a:t>
              </a:r>
            </a:p>
          </p:txBody>
        </p:sp>
      </p:grpSp>
      <p:sp>
        <p:nvSpPr>
          <p:cNvPr id="317" name="a"/>
          <p:cNvSpPr/>
          <p:nvPr/>
        </p:nvSpPr>
        <p:spPr>
          <a:xfrm>
            <a:off x="3155683" y="3325569"/>
            <a:ext cx="121428" cy="200167"/>
          </a:xfrm>
          <a:prstGeom prst="rect">
            <a:avLst/>
          </a:prstGeom>
          <a:ln w="12700">
            <a:miter lim="400000"/>
          </a:ln>
          <a:extLst>
            <a:ext uri="{C572A759-6A51-4108-AA02-DFA0A04FC94B}">
              <ma14:wrappingTextBoxFlag xmlns="" xmlns:ma14="http://schemas.microsoft.com/office/mac/drawingml/2011/main" val="1"/>
            </a:ext>
          </a:extLst>
        </p:spPr>
        <p:txBody>
          <a:bodyPr wrap="none" lIns="26789" tIns="26789" rIns="26789" bIns="26789" anchor="ctr">
            <a:spAutoFit/>
          </a:bodyPr>
          <a:lstStyle>
            <a:lvl1pPr algn="ctr" defTabSz="584200">
              <a:defRPr sz="1800">
                <a:latin typeface="Arial"/>
                <a:ea typeface="Arial"/>
                <a:cs typeface="Arial"/>
                <a:sym typeface="Arial"/>
              </a:defRPr>
            </a:lvl1pPr>
          </a:lstStyle>
          <a:p>
            <a:r>
              <a:rPr sz="949"/>
              <a:t>a</a:t>
            </a:r>
          </a:p>
        </p:txBody>
      </p:sp>
      <p:sp>
        <p:nvSpPr>
          <p:cNvPr id="318" name="b"/>
          <p:cNvSpPr/>
          <p:nvPr/>
        </p:nvSpPr>
        <p:spPr>
          <a:xfrm>
            <a:off x="5104031" y="2364511"/>
            <a:ext cx="121428" cy="200167"/>
          </a:xfrm>
          <a:prstGeom prst="rect">
            <a:avLst/>
          </a:prstGeom>
          <a:ln w="12700">
            <a:miter lim="400000"/>
          </a:ln>
          <a:extLst>
            <a:ext uri="{C572A759-6A51-4108-AA02-DFA0A04FC94B}">
              <ma14:wrappingTextBoxFlag xmlns="" xmlns:ma14="http://schemas.microsoft.com/office/mac/drawingml/2011/main" val="1"/>
            </a:ext>
          </a:extLst>
        </p:spPr>
        <p:txBody>
          <a:bodyPr wrap="none" lIns="26789" tIns="26789" rIns="26789" bIns="26789" anchor="ctr">
            <a:spAutoFit/>
          </a:bodyPr>
          <a:lstStyle>
            <a:lvl1pPr algn="ctr" defTabSz="584200">
              <a:defRPr sz="1800">
                <a:latin typeface="Arial"/>
                <a:ea typeface="Arial"/>
                <a:cs typeface="Arial"/>
                <a:sym typeface="Arial"/>
              </a:defRPr>
            </a:lvl1pPr>
          </a:lstStyle>
          <a:p>
            <a:r>
              <a:rPr sz="949"/>
              <a:t>b</a:t>
            </a:r>
          </a:p>
        </p:txBody>
      </p:sp>
      <p:sp>
        <p:nvSpPr>
          <p:cNvPr id="319" name="ab"/>
          <p:cNvSpPr/>
          <p:nvPr/>
        </p:nvSpPr>
        <p:spPr>
          <a:xfrm>
            <a:off x="4414036" y="2967265"/>
            <a:ext cx="188753" cy="200167"/>
          </a:xfrm>
          <a:prstGeom prst="rect">
            <a:avLst/>
          </a:prstGeom>
          <a:ln w="12700">
            <a:miter lim="400000"/>
          </a:ln>
          <a:extLst>
            <a:ext uri="{C572A759-6A51-4108-AA02-DFA0A04FC94B}">
              <ma14:wrappingTextBoxFlag xmlns="" xmlns:ma14="http://schemas.microsoft.com/office/mac/drawingml/2011/main" val="1"/>
            </a:ext>
          </a:extLst>
        </p:spPr>
        <p:txBody>
          <a:bodyPr wrap="none" lIns="26789" tIns="26789" rIns="26789" bIns="26789" anchor="ctr">
            <a:spAutoFit/>
          </a:bodyPr>
          <a:lstStyle>
            <a:lvl1pPr algn="ctr" defTabSz="584200">
              <a:defRPr sz="1800">
                <a:latin typeface="Arial"/>
                <a:ea typeface="Arial"/>
                <a:cs typeface="Arial"/>
                <a:sym typeface="Arial"/>
              </a:defRPr>
            </a:lvl1pPr>
          </a:lstStyle>
          <a:p>
            <a:r>
              <a:rPr sz="949"/>
              <a:t>ab</a:t>
            </a:r>
          </a:p>
        </p:txBody>
      </p:sp>
      <p:sp>
        <p:nvSpPr>
          <p:cNvPr id="320" name="ab"/>
          <p:cNvSpPr/>
          <p:nvPr/>
        </p:nvSpPr>
        <p:spPr>
          <a:xfrm>
            <a:off x="3764401" y="2752953"/>
            <a:ext cx="188753" cy="200167"/>
          </a:xfrm>
          <a:prstGeom prst="rect">
            <a:avLst/>
          </a:prstGeom>
          <a:ln w="12700">
            <a:miter lim="400000"/>
          </a:ln>
          <a:extLst>
            <a:ext uri="{C572A759-6A51-4108-AA02-DFA0A04FC94B}">
              <ma14:wrappingTextBoxFlag xmlns="" xmlns:ma14="http://schemas.microsoft.com/office/mac/drawingml/2011/main" val="1"/>
            </a:ext>
          </a:extLst>
        </p:spPr>
        <p:txBody>
          <a:bodyPr wrap="none" lIns="26789" tIns="26789" rIns="26789" bIns="26789" anchor="ctr">
            <a:spAutoFit/>
          </a:bodyPr>
          <a:lstStyle>
            <a:lvl1pPr algn="ctr" defTabSz="584200">
              <a:defRPr sz="1800">
                <a:latin typeface="Arial"/>
                <a:ea typeface="Arial"/>
                <a:cs typeface="Arial"/>
                <a:sym typeface="Arial"/>
              </a:defRPr>
            </a:lvl1pPr>
          </a:lstStyle>
          <a:p>
            <a:r>
              <a:rPr sz="949"/>
              <a:t>ab</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6" name="Group" descr="Two bar graphs - one with red bars and one with orange bars. "/>
          <p:cNvGrpSpPr/>
          <p:nvPr/>
        </p:nvGrpSpPr>
        <p:grpSpPr>
          <a:xfrm>
            <a:off x="2024284" y="1439120"/>
            <a:ext cx="5598914" cy="11413455"/>
            <a:chOff x="1" y="-250421"/>
            <a:chExt cx="10617200" cy="21643292"/>
          </a:xfrm>
        </p:grpSpPr>
        <p:grpSp>
          <p:nvGrpSpPr>
            <p:cNvPr id="326" name="Group"/>
            <p:cNvGrpSpPr/>
            <p:nvPr/>
          </p:nvGrpSpPr>
          <p:grpSpPr>
            <a:xfrm>
              <a:off x="903438" y="-250421"/>
              <a:ext cx="9713763" cy="21643292"/>
              <a:chOff x="-331031" y="-457633"/>
              <a:chExt cx="9713762" cy="21643291"/>
            </a:xfrm>
          </p:grpSpPr>
          <p:graphicFrame>
            <p:nvGraphicFramePr>
              <p:cNvPr id="324" name="2D Column Chart"/>
              <p:cNvGraphicFramePr/>
              <p:nvPr/>
            </p:nvGraphicFramePr>
            <p:xfrm>
              <a:off x="-331031" y="-457633"/>
              <a:ext cx="5804731" cy="1268979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25" name="2D Column Chart"/>
              <p:cNvGraphicFramePr/>
              <p:nvPr>
                <p:extLst>
                  <p:ext uri="{D42A27DB-BD31-4B8C-83A1-F6EECF244321}">
                    <p14:modId xmlns:p14="http://schemas.microsoft.com/office/powerpoint/2010/main" val="4054413271"/>
                  </p:ext>
                </p:extLst>
              </p:nvPr>
            </p:nvGraphicFramePr>
            <p:xfrm>
              <a:off x="4353529" y="-457633"/>
              <a:ext cx="5029202" cy="21643291"/>
            </p:xfrm>
            <a:graphic>
              <a:graphicData uri="http://schemas.openxmlformats.org/drawingml/2006/chart">
                <c:chart xmlns:c="http://schemas.openxmlformats.org/drawingml/2006/chart" xmlns:r="http://schemas.openxmlformats.org/officeDocument/2006/relationships" r:id="rId4"/>
              </a:graphicData>
            </a:graphic>
          </p:graphicFrame>
        </p:grpSp>
        <p:grpSp>
          <p:nvGrpSpPr>
            <p:cNvPr id="329" name="Group"/>
            <p:cNvGrpSpPr/>
            <p:nvPr/>
          </p:nvGrpSpPr>
          <p:grpSpPr>
            <a:xfrm>
              <a:off x="876300" y="2725441"/>
              <a:ext cx="9690101" cy="14108131"/>
              <a:chOff x="-358170" y="-457633"/>
              <a:chExt cx="9690100" cy="14108130"/>
            </a:xfrm>
          </p:grpSpPr>
          <p:graphicFrame>
            <p:nvGraphicFramePr>
              <p:cNvPr id="327" name="2D Column Chart"/>
              <p:cNvGraphicFramePr/>
              <p:nvPr/>
            </p:nvGraphicFramePr>
            <p:xfrm>
              <a:off x="-358170" y="-457633"/>
              <a:ext cx="5831871" cy="1410812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28" name="2D Column Chart"/>
              <p:cNvGraphicFramePr/>
              <p:nvPr/>
            </p:nvGraphicFramePr>
            <p:xfrm>
              <a:off x="4302729" y="-457633"/>
              <a:ext cx="5029201" cy="14108130"/>
            </p:xfrm>
            <a:graphic>
              <a:graphicData uri="http://schemas.openxmlformats.org/drawingml/2006/chart">
                <c:chart xmlns:c="http://schemas.openxmlformats.org/drawingml/2006/chart" xmlns:r="http://schemas.openxmlformats.org/officeDocument/2006/relationships" r:id="rId6"/>
              </a:graphicData>
            </a:graphic>
          </p:graphicFrame>
        </p:grpSp>
        <p:sp>
          <p:nvSpPr>
            <p:cNvPr id="330" name="b. Sweet Potatoes"/>
            <p:cNvSpPr/>
            <p:nvPr/>
          </p:nvSpPr>
          <p:spPr>
            <a:xfrm>
              <a:off x="1281874" y="2799133"/>
              <a:ext cx="2820802" cy="36626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6789" tIns="26789" rIns="26789" bIns="26789" numCol="1" anchor="ctr">
              <a:noAutofit/>
            </a:bodyPr>
            <a:lstStyle>
              <a:lvl1pPr algn="ctr" defTabSz="584200">
                <a:defRPr sz="2400">
                  <a:latin typeface="Arial"/>
                  <a:ea typeface="Arial"/>
                  <a:cs typeface="Arial"/>
                  <a:sym typeface="Arial"/>
                </a:defRPr>
              </a:lvl1pPr>
            </a:lstStyle>
            <a:p>
              <a:r>
                <a:rPr sz="1265" dirty="0"/>
                <a:t>b. Sweet Potatoes</a:t>
              </a:r>
            </a:p>
          </p:txBody>
        </p:sp>
        <p:sp>
          <p:nvSpPr>
            <p:cNvPr id="331" name="a. Tomatoes"/>
            <p:cNvSpPr/>
            <p:nvPr/>
          </p:nvSpPr>
          <p:spPr>
            <a:xfrm>
              <a:off x="1293885" y="-207628"/>
              <a:ext cx="1928170" cy="36626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6789" tIns="26789" rIns="26789" bIns="26789" numCol="1" anchor="ctr">
              <a:noAutofit/>
            </a:bodyPr>
            <a:lstStyle>
              <a:lvl1pPr algn="ctr" defTabSz="584200">
                <a:defRPr sz="2400">
                  <a:latin typeface="Arial"/>
                  <a:ea typeface="Arial"/>
                  <a:cs typeface="Arial"/>
                  <a:sym typeface="Arial"/>
                </a:defRPr>
              </a:lvl1pPr>
            </a:lstStyle>
            <a:p>
              <a:r>
                <a:rPr sz="1265" dirty="0"/>
                <a:t>a. Tomatoes</a:t>
              </a:r>
            </a:p>
          </p:txBody>
        </p:sp>
        <p:sp>
          <p:nvSpPr>
            <p:cNvPr id="332" name="Yield (kg m-2)"/>
            <p:cNvSpPr/>
            <p:nvPr/>
          </p:nvSpPr>
          <p:spPr>
            <a:xfrm rot="16199993">
              <a:off x="-980460" y="2361815"/>
              <a:ext cx="2459228" cy="49830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6789" tIns="26789" rIns="26789" bIns="26789" numCol="1" anchor="ctr">
              <a:noAutofit/>
            </a:bodyPr>
            <a:lstStyle/>
            <a:p>
              <a:pPr algn="ctr" defTabSz="308063">
                <a:defRPr sz="2400" b="1">
                  <a:latin typeface="+mn-lt"/>
                  <a:ea typeface="+mn-ea"/>
                  <a:cs typeface="+mn-cs"/>
                  <a:sym typeface="Gill Sans"/>
                </a:defRPr>
              </a:pPr>
              <a:r>
                <a:rPr sz="1265"/>
                <a:t>Yield (kg m</a:t>
              </a:r>
              <a:r>
                <a:rPr sz="1265" baseline="31999"/>
                <a:t>-2</a:t>
              </a:r>
              <a:r>
                <a:rPr sz="1265"/>
                <a:t>)</a:t>
              </a:r>
            </a:p>
          </p:txBody>
        </p:sp>
        <p:sp>
          <p:nvSpPr>
            <p:cNvPr id="333" name="Treatments"/>
            <p:cNvSpPr/>
            <p:nvPr/>
          </p:nvSpPr>
          <p:spPr>
            <a:xfrm>
              <a:off x="4920395" y="5912611"/>
              <a:ext cx="1897026" cy="36626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6789" tIns="26789" rIns="26789" bIns="26789" numCol="1" anchor="ctr">
              <a:noAutofit/>
            </a:bodyPr>
            <a:lstStyle>
              <a:lvl1pPr algn="ctr" defTabSz="584200">
                <a:defRPr sz="2400" b="1">
                  <a:latin typeface="Arial"/>
                  <a:ea typeface="Arial"/>
                  <a:cs typeface="Arial"/>
                  <a:sym typeface="Arial"/>
                </a:defRPr>
              </a:lvl1pPr>
            </a:lstStyle>
            <a:p>
              <a:r>
                <a:rPr sz="1265"/>
                <a:t>Treatments</a:t>
              </a:r>
            </a:p>
          </p:txBody>
        </p:sp>
        <p:sp>
          <p:nvSpPr>
            <p:cNvPr id="334" name="a"/>
            <p:cNvSpPr/>
            <p:nvPr/>
          </p:nvSpPr>
          <p:spPr>
            <a:xfrm>
              <a:off x="7315298" y="4358587"/>
              <a:ext cx="263143" cy="293016"/>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6789" tIns="26789" rIns="26789" bIns="26789" numCol="1" anchor="ctr">
              <a:noAutofit/>
            </a:bodyPr>
            <a:lstStyle>
              <a:lvl1pPr algn="ctr" defTabSz="584200">
                <a:defRPr sz="1800">
                  <a:latin typeface="Arial"/>
                  <a:ea typeface="Arial"/>
                  <a:cs typeface="Arial"/>
                  <a:sym typeface="Arial"/>
                </a:defRPr>
              </a:lvl1pPr>
            </a:lstStyle>
            <a:p>
              <a:r>
                <a:rPr sz="949"/>
                <a:t>a</a:t>
              </a:r>
            </a:p>
          </p:txBody>
        </p:sp>
        <p:sp>
          <p:nvSpPr>
            <p:cNvPr id="335" name="b"/>
            <p:cNvSpPr/>
            <p:nvPr/>
          </p:nvSpPr>
          <p:spPr>
            <a:xfrm>
              <a:off x="5902289" y="41859"/>
              <a:ext cx="263143" cy="29301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6789" tIns="26789" rIns="26789" bIns="26789" numCol="1" anchor="ctr">
              <a:noAutofit/>
            </a:bodyPr>
            <a:lstStyle>
              <a:lvl1pPr algn="ctr" defTabSz="584200">
                <a:defRPr sz="1800">
                  <a:latin typeface="Arial"/>
                  <a:ea typeface="Arial"/>
                  <a:cs typeface="Arial"/>
                  <a:sym typeface="Arial"/>
                </a:defRPr>
              </a:lvl1pPr>
            </a:lstStyle>
            <a:p>
              <a:r>
                <a:rPr sz="949"/>
                <a:t>b</a:t>
              </a:r>
            </a:p>
          </p:txBody>
        </p:sp>
        <p:sp>
          <p:nvSpPr>
            <p:cNvPr id="336" name="a"/>
            <p:cNvSpPr/>
            <p:nvPr/>
          </p:nvSpPr>
          <p:spPr>
            <a:xfrm>
              <a:off x="7314148" y="816253"/>
              <a:ext cx="263144" cy="293016"/>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6789" tIns="26789" rIns="26789" bIns="26789" numCol="1" anchor="ctr">
              <a:noAutofit/>
            </a:bodyPr>
            <a:lstStyle>
              <a:lvl1pPr algn="ctr" defTabSz="584200">
                <a:defRPr sz="1800">
                  <a:latin typeface="Arial"/>
                  <a:ea typeface="Arial"/>
                  <a:cs typeface="Arial"/>
                  <a:sym typeface="Arial"/>
                </a:defRPr>
              </a:lvl1pPr>
            </a:lstStyle>
            <a:p>
              <a:r>
                <a:rPr sz="949"/>
                <a:t>a</a:t>
              </a:r>
            </a:p>
          </p:txBody>
        </p:sp>
        <p:sp>
          <p:nvSpPr>
            <p:cNvPr id="337" name="a"/>
            <p:cNvSpPr/>
            <p:nvPr/>
          </p:nvSpPr>
          <p:spPr>
            <a:xfrm>
              <a:off x="1846652" y="4803342"/>
              <a:ext cx="263143" cy="29301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6789" tIns="26789" rIns="26789" bIns="26789" numCol="1" anchor="ctr">
              <a:noAutofit/>
            </a:bodyPr>
            <a:lstStyle>
              <a:lvl1pPr algn="ctr" defTabSz="584200">
                <a:defRPr sz="1800">
                  <a:latin typeface="Arial"/>
                  <a:ea typeface="Arial"/>
                  <a:cs typeface="Arial"/>
                  <a:sym typeface="Arial"/>
                </a:defRPr>
              </a:lvl1pPr>
            </a:lstStyle>
            <a:p>
              <a:r>
                <a:rPr sz="949"/>
                <a:t>a</a:t>
              </a:r>
            </a:p>
          </p:txBody>
        </p:sp>
        <p:sp>
          <p:nvSpPr>
            <p:cNvPr id="338" name="a"/>
            <p:cNvSpPr/>
            <p:nvPr/>
          </p:nvSpPr>
          <p:spPr>
            <a:xfrm>
              <a:off x="1846652" y="1538325"/>
              <a:ext cx="263143" cy="29301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6789" tIns="26789" rIns="26789" bIns="26789" numCol="1" anchor="ctr">
              <a:noAutofit/>
            </a:bodyPr>
            <a:lstStyle>
              <a:lvl1pPr algn="ctr" defTabSz="584200">
                <a:defRPr sz="1800">
                  <a:latin typeface="Arial"/>
                  <a:ea typeface="Arial"/>
                  <a:cs typeface="Arial"/>
                  <a:sym typeface="Arial"/>
                </a:defRPr>
              </a:lvl1pPr>
            </a:lstStyle>
            <a:p>
              <a:r>
                <a:rPr sz="949"/>
                <a:t>a</a:t>
              </a:r>
            </a:p>
          </p:txBody>
        </p:sp>
        <p:sp>
          <p:nvSpPr>
            <p:cNvPr id="339" name="b"/>
            <p:cNvSpPr/>
            <p:nvPr/>
          </p:nvSpPr>
          <p:spPr>
            <a:xfrm>
              <a:off x="4573481" y="408127"/>
              <a:ext cx="263143" cy="29301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6789" tIns="26789" rIns="26789" bIns="26789" numCol="1" anchor="ctr">
              <a:noAutofit/>
            </a:bodyPr>
            <a:lstStyle>
              <a:lvl1pPr algn="ctr" defTabSz="584200">
                <a:defRPr sz="1800">
                  <a:latin typeface="Arial"/>
                  <a:ea typeface="Arial"/>
                  <a:cs typeface="Arial"/>
                  <a:sym typeface="Arial"/>
                </a:defRPr>
              </a:lvl1pPr>
            </a:lstStyle>
            <a:p>
              <a:r>
                <a:rPr sz="949"/>
                <a:t>b</a:t>
              </a:r>
            </a:p>
          </p:txBody>
        </p:sp>
        <p:sp>
          <p:nvSpPr>
            <p:cNvPr id="340" name="b"/>
            <p:cNvSpPr/>
            <p:nvPr/>
          </p:nvSpPr>
          <p:spPr>
            <a:xfrm>
              <a:off x="5902289" y="3578959"/>
              <a:ext cx="263143" cy="29301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6789" tIns="26789" rIns="26789" bIns="26789" numCol="1" anchor="ctr">
              <a:noAutofit/>
            </a:bodyPr>
            <a:lstStyle>
              <a:lvl1pPr algn="ctr" defTabSz="584200">
                <a:defRPr sz="1800">
                  <a:latin typeface="Arial"/>
                  <a:ea typeface="Arial"/>
                  <a:cs typeface="Arial"/>
                  <a:sym typeface="Arial"/>
                </a:defRPr>
              </a:lvl1pPr>
            </a:lstStyle>
            <a:p>
              <a:r>
                <a:rPr sz="949"/>
                <a:t>b</a:t>
              </a:r>
            </a:p>
          </p:txBody>
        </p:sp>
        <p:sp>
          <p:nvSpPr>
            <p:cNvPr id="341" name="b"/>
            <p:cNvSpPr/>
            <p:nvPr/>
          </p:nvSpPr>
          <p:spPr>
            <a:xfrm>
              <a:off x="8753695" y="523239"/>
              <a:ext cx="263143" cy="29301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6789" tIns="26789" rIns="26789" bIns="26789" numCol="1" anchor="ctr">
              <a:noAutofit/>
            </a:bodyPr>
            <a:lstStyle>
              <a:lvl1pPr algn="ctr" defTabSz="584200">
                <a:defRPr sz="1800">
                  <a:latin typeface="Arial"/>
                  <a:ea typeface="Arial"/>
                  <a:cs typeface="Arial"/>
                  <a:sym typeface="Arial"/>
                </a:defRPr>
              </a:lvl1pPr>
            </a:lstStyle>
            <a:p>
              <a:r>
                <a:rPr sz="949"/>
                <a:t>b</a:t>
              </a:r>
            </a:p>
          </p:txBody>
        </p:sp>
        <p:sp>
          <p:nvSpPr>
            <p:cNvPr id="342" name="b"/>
            <p:cNvSpPr/>
            <p:nvPr/>
          </p:nvSpPr>
          <p:spPr>
            <a:xfrm>
              <a:off x="3244670" y="408127"/>
              <a:ext cx="263144" cy="29301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6789" tIns="26789" rIns="26789" bIns="26789" numCol="1" anchor="ctr">
              <a:noAutofit/>
            </a:bodyPr>
            <a:lstStyle>
              <a:lvl1pPr algn="ctr" defTabSz="584200">
                <a:defRPr sz="1800">
                  <a:latin typeface="Arial"/>
                  <a:ea typeface="Arial"/>
                  <a:cs typeface="Arial"/>
                  <a:sym typeface="Arial"/>
                </a:defRPr>
              </a:lvl1pPr>
            </a:lstStyle>
            <a:p>
              <a:r>
                <a:rPr sz="949"/>
                <a:t>b</a:t>
              </a:r>
            </a:p>
          </p:txBody>
        </p:sp>
        <p:sp>
          <p:nvSpPr>
            <p:cNvPr id="343" name="b"/>
            <p:cNvSpPr/>
            <p:nvPr/>
          </p:nvSpPr>
          <p:spPr>
            <a:xfrm>
              <a:off x="4573481" y="3851045"/>
              <a:ext cx="263143" cy="293016"/>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6789" tIns="26789" rIns="26789" bIns="26789" numCol="1" anchor="ctr">
              <a:noAutofit/>
            </a:bodyPr>
            <a:lstStyle>
              <a:lvl1pPr algn="ctr" defTabSz="584200">
                <a:defRPr sz="1800">
                  <a:latin typeface="Arial"/>
                  <a:ea typeface="Arial"/>
                  <a:cs typeface="Arial"/>
                  <a:sym typeface="Arial"/>
                </a:defRPr>
              </a:lvl1pPr>
            </a:lstStyle>
            <a:p>
              <a:r>
                <a:rPr sz="949"/>
                <a:t>b</a:t>
              </a:r>
            </a:p>
          </p:txBody>
        </p:sp>
        <p:sp>
          <p:nvSpPr>
            <p:cNvPr id="344" name="b"/>
            <p:cNvSpPr/>
            <p:nvPr/>
          </p:nvSpPr>
          <p:spPr>
            <a:xfrm>
              <a:off x="3244670" y="4028946"/>
              <a:ext cx="263144" cy="29301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6789" tIns="26789" rIns="26789" bIns="26789" numCol="1" anchor="ctr">
              <a:noAutofit/>
            </a:bodyPr>
            <a:lstStyle>
              <a:lvl1pPr algn="ctr" defTabSz="584200">
                <a:defRPr sz="1800">
                  <a:latin typeface="Arial"/>
                  <a:ea typeface="Arial"/>
                  <a:cs typeface="Arial"/>
                  <a:sym typeface="Arial"/>
                </a:defRPr>
              </a:lvl1pPr>
            </a:lstStyle>
            <a:p>
              <a:r>
                <a:rPr sz="949"/>
                <a:t>b</a:t>
              </a:r>
            </a:p>
          </p:txBody>
        </p:sp>
        <p:sp>
          <p:nvSpPr>
            <p:cNvPr id="345" name="b"/>
            <p:cNvSpPr/>
            <p:nvPr/>
          </p:nvSpPr>
          <p:spPr>
            <a:xfrm>
              <a:off x="8753695" y="3851045"/>
              <a:ext cx="263143" cy="293016"/>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6789" tIns="26789" rIns="26789" bIns="26789" numCol="1" anchor="ctr">
              <a:noAutofit/>
            </a:bodyPr>
            <a:lstStyle>
              <a:lvl1pPr algn="ctr" defTabSz="584200">
                <a:defRPr sz="1800">
                  <a:latin typeface="Arial"/>
                  <a:ea typeface="Arial"/>
                  <a:cs typeface="Arial"/>
                  <a:sym typeface="Arial"/>
                </a:defRPr>
              </a:lvl1pPr>
            </a:lstStyle>
            <a:p>
              <a:r>
                <a:rPr sz="949"/>
                <a:t>b</a:t>
              </a:r>
            </a:p>
          </p:txBody>
        </p:sp>
      </p:grpSp>
      <p:sp>
        <p:nvSpPr>
          <p:cNvPr id="347" name="2012 Crop Yields"/>
          <p:cNvSpPr>
            <a:spLocks noGrp="1"/>
          </p:cNvSpPr>
          <p:nvPr>
            <p:ph type="title" idx="4294967295"/>
          </p:nvPr>
        </p:nvSpPr>
        <p:spPr>
          <a:xfrm>
            <a:off x="1462674" y="518143"/>
            <a:ext cx="5769146" cy="546544"/>
          </a:xfrm>
          <a:prstGeom prst="rect">
            <a:avLst/>
          </a:prstGeom>
          <a:noFill/>
          <a:ln w="12700">
            <a:noFill/>
            <a:prstDash/>
            <a:miter lim="400000"/>
          </a:ln>
          <a:effectLst/>
          <a:extLst>
            <a:ext uri="{C572A759-6A51-4108-AA02-DFA0A04FC94B}">
              <ma14:wrappingTextBoxFlag xmlns="" xmlns:ma14="http://schemas.microsoft.com/office/mac/drawingml/2011/main" val="1"/>
            </a:ext>
          </a:extLst>
        </p:spPr>
        <p:txBody>
          <a:bodyPr rot="0" spcFirstLastPara="0" vertOverflow="overflow" horzOverflow="overflow" vert="horz" wrap="square" lIns="26789" tIns="26789" rIns="26789" bIns="26789" numCol="1" spcCol="0" rtlCol="0" fromWordArt="0" anchor="ctr" anchorCtr="0" forceAA="0" compatLnSpc="1">
            <a:prstTxWarp prst="textNoShape">
              <a:avLst/>
            </a:prstTxWarp>
            <a:spAutoFit/>
          </a:bodyPr>
          <a:lstStyle>
            <a:lvl1pPr algn="ctr" defTabSz="584200">
              <a:defRPr sz="4200">
                <a:latin typeface="+mn-lt"/>
                <a:ea typeface="+mn-ea"/>
                <a:cs typeface="+mn-cs"/>
                <a:sym typeface="Gill Sans"/>
              </a:defRPr>
            </a:lvl1pPr>
          </a:lstStyle>
          <a:p>
            <a:pPr marL="0" marR="0" lvl="0" indent="0" algn="ctr" defTabSz="584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accent4"/>
                </a:solidFill>
                <a:effectLst/>
                <a:uLnTx/>
                <a:uFillTx/>
                <a:latin typeface="+mn-lt"/>
                <a:ea typeface="+mn-ea"/>
                <a:cs typeface="+mn-cs"/>
                <a:sym typeface="Gill Sans"/>
              </a:rPr>
              <a:t>Year 2 Crop Yields</a:t>
            </a:r>
          </a:p>
        </p:txBody>
      </p:sp>
      <p:sp>
        <p:nvSpPr>
          <p:cNvPr id="348" name="Tomatoes 6-59% of average on farm yields in Ohio (2006-2009)…"/>
          <p:cNvSpPr/>
          <p:nvPr/>
        </p:nvSpPr>
        <p:spPr>
          <a:xfrm>
            <a:off x="2024282" y="5040422"/>
            <a:ext cx="6596807" cy="608099"/>
          </a:xfrm>
          <a:prstGeom prst="rect">
            <a:avLst/>
          </a:prstGeom>
          <a:ln w="12700">
            <a:miter lim="400000"/>
          </a:ln>
          <a:extLst>
            <a:ext uri="{C572A759-6A51-4108-AA02-DFA0A04FC94B}">
              <ma14:wrappingTextBoxFlag xmlns="" xmlns:ma14="http://schemas.microsoft.com/office/mac/drawingml/2011/main" val="1"/>
            </a:ext>
          </a:extLst>
        </p:spPr>
        <p:txBody>
          <a:bodyPr lIns="26789" tIns="26789" rIns="26789" bIns="26789" anchor="ctr">
            <a:spAutoFit/>
          </a:bodyPr>
          <a:lstStyle/>
          <a:p>
            <a:pPr defTabSz="308063">
              <a:buSzPct val="125000"/>
              <a:buChar char="•"/>
              <a:defRPr sz="3600">
                <a:latin typeface="+mn-lt"/>
                <a:ea typeface="+mn-ea"/>
                <a:cs typeface="+mn-cs"/>
                <a:sym typeface="Gill Sans"/>
              </a:defRPr>
            </a:pPr>
            <a:r>
              <a:rPr sz="1200" dirty="0"/>
              <a:t> Tomatoes 6-59% of average on farm yields in Ohio (2006-2009)</a:t>
            </a:r>
          </a:p>
          <a:p>
            <a:pPr defTabSz="308063">
              <a:buSzPct val="125000"/>
              <a:buChar char="•"/>
              <a:defRPr sz="3600">
                <a:latin typeface="+mn-lt"/>
                <a:ea typeface="+mn-ea"/>
                <a:cs typeface="+mn-cs"/>
                <a:sym typeface="Gill Sans"/>
              </a:defRPr>
            </a:pPr>
            <a:r>
              <a:rPr sz="1200" dirty="0"/>
              <a:t> Sweet potatoes slightly increased</a:t>
            </a:r>
            <a:r>
              <a:rPr lang="en-US" sz="1200" dirty="0"/>
              <a:t> compared</a:t>
            </a:r>
            <a:r>
              <a:rPr sz="1200" dirty="0"/>
              <a:t> to on farm yields (2007-2010). </a:t>
            </a:r>
            <a:endParaRPr lang="en-US" sz="1200" dirty="0"/>
          </a:p>
          <a:p>
            <a:pPr defTabSz="308063">
              <a:buSzPct val="125000"/>
              <a:buChar char="•"/>
              <a:defRPr sz="3600">
                <a:latin typeface="+mn-lt"/>
                <a:ea typeface="+mn-ea"/>
                <a:cs typeface="+mn-cs"/>
                <a:sym typeface="Gill Sans"/>
              </a:defRPr>
            </a:pPr>
            <a:r>
              <a:rPr sz="1200" dirty="0"/>
              <a:t>USDA National Agricultural Statistics.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3E0531-BAAE-5101-A2AD-A472B2073DC0}"/>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2500"/>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Intensive Cover Cropping in Compacted Soil </a:t>
            </a:r>
          </a:p>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endPar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endParaRPr>
          </a:p>
        </p:txBody>
      </p:sp>
      <p:pic>
        <p:nvPicPr>
          <p:cNvPr id="4" name="Content Placeholder 3" descr="A persons hand pointing at a small hole in the surface of the soil.  The hole was created by a previous plant root.  The roots of grasses growing in the photo can be seen in the hole. ">
            <a:extLst>
              <a:ext uri="{FF2B5EF4-FFF2-40B4-BE49-F238E27FC236}">
                <a16:creationId xmlns:a16="http://schemas.microsoft.com/office/drawing/2014/main" id="{D9A61583-22AA-91D3-0CE7-0CCB5C153149}"/>
              </a:ext>
            </a:extLst>
          </p:cNvPr>
          <p:cNvPicPr>
            <a:picLocks noGrp="1" noChangeAspect="1"/>
          </p:cNvPicPr>
          <p:nvPr>
            <p:ph sz="quarter" idx="10"/>
          </p:nvPr>
        </p:nvPicPr>
        <p:blipFill>
          <a:blip r:embed="rId3" cstate="screen">
            <a:extLst>
              <a:ext uri="{28A0092B-C50C-407E-A947-70E740481C1C}">
                <a14:useLocalDpi xmlns:a14="http://schemas.microsoft.com/office/drawing/2010/main"/>
              </a:ext>
            </a:extLst>
          </a:blip>
          <a:stretch>
            <a:fillRect/>
          </a:stretch>
        </p:blipFill>
        <p:spPr>
          <a:xfrm>
            <a:off x="2833919" y="2077641"/>
            <a:ext cx="3626181" cy="338018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9043509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B998521-8159-B837-6931-5680188001DB}"/>
              </a:ext>
            </a:extLst>
          </p:cNvPr>
          <p:cNvSpPr>
            <a:spLocks noGrp="1"/>
          </p:cNvSpPr>
          <p:nvPr>
            <p:ph type="title"/>
          </p:nvPr>
        </p:nvSpPr>
        <p:spPr>
          <a:xfrm>
            <a:off x="377190" y="641765"/>
            <a:ext cx="7886700" cy="629051"/>
          </a:xfrm>
        </p:spPr>
        <p:txBody>
          <a:bodyPr/>
          <a:lstStyle/>
          <a:p>
            <a:r>
              <a:rPr lang="en-US" sz="3200" dirty="0"/>
              <a:t>Questions and Review</a:t>
            </a:r>
            <a:br>
              <a:rPr lang="en-US" dirty="0"/>
            </a:br>
            <a:endParaRPr lang="en-US" dirty="0"/>
          </a:p>
        </p:txBody>
      </p:sp>
      <p:sp>
        <p:nvSpPr>
          <p:cNvPr id="3" name="Content Placeholder 2">
            <a:extLst>
              <a:ext uri="{FF2B5EF4-FFF2-40B4-BE49-F238E27FC236}">
                <a16:creationId xmlns:a16="http://schemas.microsoft.com/office/drawing/2014/main" id="{DF27D8D7-4A81-32B3-AC8C-6337D209F9EA}"/>
              </a:ext>
            </a:extLst>
          </p:cNvPr>
          <p:cNvSpPr>
            <a:spLocks noGrp="1"/>
          </p:cNvSpPr>
          <p:nvPr>
            <p:ph sz="quarter" idx="10"/>
          </p:nvPr>
        </p:nvSpPr>
        <p:spPr>
          <a:xfrm>
            <a:off x="377190" y="1627632"/>
            <a:ext cx="8538210" cy="3423349"/>
          </a:xfrm>
        </p:spPr>
        <p:txBody>
          <a:bodyPr/>
          <a:lstStyle/>
          <a:p>
            <a:r>
              <a:rPr lang="en-US" sz="3200" dirty="0"/>
              <a:t>Question ?</a:t>
            </a:r>
          </a:p>
          <a:p>
            <a:r>
              <a:rPr lang="en-US" sz="3200" dirty="0"/>
              <a:t>Comments ?</a:t>
            </a:r>
          </a:p>
          <a:p>
            <a:r>
              <a:rPr lang="en-US" sz="3200" dirty="0"/>
              <a:t>Concerns ?</a:t>
            </a:r>
          </a:p>
          <a:p>
            <a:endParaRPr lang="en-US" sz="3200" dirty="0"/>
          </a:p>
          <a:p>
            <a:r>
              <a:rPr lang="en-US" sz="3200" dirty="0"/>
              <a:t>Thank you</a:t>
            </a:r>
          </a:p>
        </p:txBody>
      </p:sp>
      <p:pic>
        <p:nvPicPr>
          <p:cNvPr id="6" name="Picture Placeholder 5" descr="A green and white logo that says &quot;I did healthy soil&quot;&#10;&#10;">
            <a:extLst>
              <a:ext uri="{FF2B5EF4-FFF2-40B4-BE49-F238E27FC236}">
                <a16:creationId xmlns:a16="http://schemas.microsoft.com/office/drawing/2014/main" id="{A6D4EF87-C6CE-6E38-14B7-3A792A9BA0FE}"/>
              </a:ext>
            </a:extLst>
          </p:cNvPr>
          <p:cNvPicPr>
            <a:picLocks noGrp="1" noChangeAspect="1"/>
          </p:cNvPicPr>
          <p:nvPr>
            <p:ph type="pic" sz="quarter" idx="4294967295"/>
          </p:nvPr>
        </p:nvPicPr>
        <p:blipFill rotWithShape="1">
          <a:blip r:embed="rId2" cstate="screen">
            <a:extLst>
              <a:ext uri="{28A0092B-C50C-407E-A947-70E740481C1C}">
                <a14:useLocalDpi xmlns:a14="http://schemas.microsoft.com/office/drawing/2010/main"/>
              </a:ext>
            </a:extLst>
          </a:blip>
          <a:srcRect l="-421" r="-21593"/>
          <a:stretch/>
        </p:blipFill>
        <p:spPr>
          <a:xfrm>
            <a:off x="3917950" y="1543050"/>
            <a:ext cx="5226050" cy="3914775"/>
          </a:xfrm>
          <a:prstGeom prst="rect">
            <a:avLst/>
          </a:prstGeom>
        </p:spPr>
      </p:pic>
    </p:spTree>
    <p:extLst>
      <p:ext uri="{BB962C8B-B14F-4D97-AF65-F5344CB8AC3E}">
        <p14:creationId xmlns:p14="http://schemas.microsoft.com/office/powerpoint/2010/main" val="418119458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lush green forest&#10;&#10;Description generated with very high confidence">
            <a:extLst>
              <a:ext uri="{FF2B5EF4-FFF2-40B4-BE49-F238E27FC236}">
                <a16:creationId xmlns:a16="http://schemas.microsoft.com/office/drawing/2014/main" id="{C1E436D3-FB10-4961-93D9-55C5C847081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180409" y="1510233"/>
            <a:ext cx="6789420" cy="3799158"/>
          </a:xfrm>
          <a:prstGeom prst="rect">
            <a:avLst/>
          </a:prstGeom>
          <a:ln w="19050">
            <a:solidFill>
              <a:schemeClr val="tx1"/>
            </a:solidFill>
          </a:ln>
          <a:effectLst>
            <a:outerShdw blurRad="63500" sx="102000" sy="102000" algn="ctr" rotWithShape="0">
              <a:prstClr val="black">
                <a:alpha val="40000"/>
              </a:prstClr>
            </a:outerShdw>
          </a:effectLst>
        </p:spPr>
      </p:pic>
      <p:sp>
        <p:nvSpPr>
          <p:cNvPr id="8" name="TextBox 7">
            <a:extLst>
              <a:ext uri="{FF2B5EF4-FFF2-40B4-BE49-F238E27FC236}">
                <a16:creationId xmlns:a16="http://schemas.microsoft.com/office/drawing/2014/main" id="{213C0AB7-1436-4CAA-87AA-EE521644CC88}"/>
              </a:ext>
            </a:extLst>
          </p:cNvPr>
          <p:cNvSpPr txBox="1"/>
          <p:nvPr/>
        </p:nvSpPr>
        <p:spPr>
          <a:xfrm>
            <a:off x="1111824" y="5186183"/>
            <a:ext cx="590226" cy="184666"/>
          </a:xfrm>
          <a:prstGeom prst="rect">
            <a:avLst/>
          </a:prstGeom>
          <a:noFill/>
        </p:spPr>
        <p:txBody>
          <a:bodyPr wrap="none" rtlCol="0">
            <a:spAutoFit/>
          </a:bodyPr>
          <a:lstStyle/>
          <a:p>
            <a:r>
              <a:rPr lang="en-US" sz="600" i="1">
                <a:solidFill>
                  <a:schemeClr val="bg1"/>
                </a:solidFill>
              </a:rPr>
              <a:t>Meeh, NRCS</a:t>
            </a:r>
            <a:endParaRPr lang="en-US" sz="600">
              <a:solidFill>
                <a:schemeClr val="bg1"/>
              </a:solidFill>
            </a:endParaRPr>
          </a:p>
        </p:txBody>
      </p:sp>
      <p:sp>
        <p:nvSpPr>
          <p:cNvPr id="2" name="Title 1">
            <a:extLst>
              <a:ext uri="{FF2B5EF4-FFF2-40B4-BE49-F238E27FC236}">
                <a16:creationId xmlns:a16="http://schemas.microsoft.com/office/drawing/2014/main" id="{4B6B0E75-C99B-4F10-B24E-B9DB733353E5}"/>
              </a:ext>
            </a:extLst>
          </p:cNvPr>
          <p:cNvSpPr txBox="1">
            <a:spLocks noGrp="1"/>
          </p:cNvSpPr>
          <p:nvPr>
            <p:ph type="title" idx="4294967295"/>
          </p:nvPr>
        </p:nvSpPr>
        <p:spPr>
          <a:xfrm>
            <a:off x="1390023" y="3485020"/>
            <a:ext cx="6363955" cy="1384995"/>
          </a:xfrm>
          <a:prstGeom prst="rect">
            <a:avLst/>
          </a:prstGeom>
          <a:solidFill>
            <a:schemeClr val="tx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chemeClr val="hlink"/>
              </a:buClr>
              <a:buSzPct val="80000"/>
              <a:buFont typeface="Wingdings" panose="05000000000000000000" pitchFamily="2" charset="2"/>
              <a:buNone/>
              <a:tabLst/>
              <a:defRPr/>
            </a:pPr>
            <a:r>
              <a:rPr kumimoji="0" lang="en-US" altLang="en-US" sz="1200" b="0" i="0" u="none" strike="noStrike" kern="1200" cap="none" spc="0" normalizeH="0" baseline="0" noProof="0" dirty="0">
                <a:ln>
                  <a:noFill/>
                </a:ln>
                <a:solidFill>
                  <a:schemeClr val="bg1"/>
                </a:solidFill>
                <a:effectLst/>
                <a:uLnTx/>
                <a:uFillTx/>
                <a:latin typeface="Montserrat" panose="00000500000000000000" pitchFamily="2" charset="0"/>
                <a:ea typeface="+mn-ea"/>
                <a:cs typeface="+mn-cs"/>
              </a:rPr>
              <a:t>This information is provided as a public service and constitutes no endorsement by the United States Department of Agriculture or the Natural Resources Conservation Service of any service, supply, or equipment listed. </a:t>
            </a:r>
          </a:p>
          <a:p>
            <a:pPr marL="0" marR="0" lvl="0" indent="0" algn="ctr" defTabSz="914400" rtl="0" eaLnBrk="1" fontAlgn="auto" latinLnBrk="0" hangingPunct="1">
              <a:lnSpc>
                <a:spcPct val="100000"/>
              </a:lnSpc>
              <a:spcBef>
                <a:spcPts val="0"/>
              </a:spcBef>
              <a:spcAft>
                <a:spcPts val="0"/>
              </a:spcAft>
              <a:buClr>
                <a:schemeClr val="hlink"/>
              </a:buClr>
              <a:buSzPct val="80000"/>
              <a:buFont typeface="Wingdings" panose="05000000000000000000" pitchFamily="2" charset="2"/>
              <a:buNone/>
              <a:tabLst/>
              <a:defRPr/>
            </a:pPr>
            <a:r>
              <a:rPr kumimoji="0" lang="en-US" altLang="en-US" sz="1200" b="0" i="0" u="none" strike="noStrike" kern="1200" cap="none" spc="0" normalizeH="0" baseline="0" noProof="0" dirty="0">
                <a:ln>
                  <a:noFill/>
                </a:ln>
                <a:solidFill>
                  <a:schemeClr val="bg1"/>
                </a:solidFill>
                <a:effectLst/>
                <a:uLnTx/>
                <a:uFillTx/>
                <a:latin typeface="Montserrat" panose="00000500000000000000" pitchFamily="2" charset="0"/>
                <a:ea typeface="+mn-ea"/>
                <a:cs typeface="+mn-cs"/>
              </a:rPr>
              <a:t>While an effort has been made to provide a complete and accurate listing of services, supplies, and equipment, omissions or other errors may occur and, therefore, other available sources of information should be consulted</a:t>
            </a:r>
          </a:p>
          <a:p>
            <a:pPr marL="0" marR="0" lvl="0" indent="0" algn="ctr" defTabSz="914400" rtl="0" eaLnBrk="1" fontAlgn="auto" latinLnBrk="0" hangingPunct="1">
              <a:lnSpc>
                <a:spcPct val="100000"/>
              </a:lnSpc>
              <a:spcBef>
                <a:spcPts val="0"/>
              </a:spcBef>
              <a:spcAft>
                <a:spcPts val="0"/>
              </a:spcAft>
              <a:buClr>
                <a:schemeClr val="hlink"/>
              </a:buClr>
              <a:buSzPct val="80000"/>
              <a:buFont typeface="Wingdings" panose="05000000000000000000" pitchFamily="2" charset="2"/>
              <a:buNone/>
              <a:tabLst/>
              <a:defRPr/>
            </a:pPr>
            <a:r>
              <a:rPr kumimoji="0" lang="en-US" sz="1200" b="0" i="0" u="none" strike="noStrike" kern="1200" cap="none" spc="0" normalizeH="0" baseline="0" noProof="0" dirty="0">
                <a:ln>
                  <a:noFill/>
                </a:ln>
                <a:solidFill>
                  <a:schemeClr val="bg1"/>
                </a:solidFill>
                <a:effectLst/>
                <a:uLnTx/>
                <a:uFillTx/>
                <a:latin typeface="Montserrat" panose="00000500000000000000" pitchFamily="2" charset="0"/>
                <a:ea typeface="+mn-ea"/>
                <a:cs typeface="+mn-cs"/>
              </a:rPr>
              <a:t>The USDA is an equal opportunity provider and employer.</a:t>
            </a:r>
          </a:p>
        </p:txBody>
      </p:sp>
    </p:spTree>
    <p:extLst>
      <p:ext uri="{BB962C8B-B14F-4D97-AF65-F5344CB8AC3E}">
        <p14:creationId xmlns:p14="http://schemas.microsoft.com/office/powerpoint/2010/main" val="296004554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E582FE4-300C-C510-7C53-3FCF4727237F}"/>
              </a:ext>
            </a:extLst>
          </p:cNvPr>
          <p:cNvSpPr>
            <a:spLocks noGrp="1"/>
          </p:cNvSpPr>
          <p:nvPr>
            <p:ph type="body" sz="quarter" idx="11"/>
          </p:nvPr>
        </p:nvSpPr>
        <p:spPr/>
        <p:txBody>
          <a:bodyPr/>
          <a:lstStyle/>
          <a:p>
            <a:endParaRPr lang="en-US"/>
          </a:p>
        </p:txBody>
      </p:sp>
      <p:sp>
        <p:nvSpPr>
          <p:cNvPr id="3" name="Content Placeholder 2">
            <a:extLst>
              <a:ext uri="{FF2B5EF4-FFF2-40B4-BE49-F238E27FC236}">
                <a16:creationId xmlns:a16="http://schemas.microsoft.com/office/drawing/2014/main" id="{F5DCF4B8-981A-6E80-C7EF-A65BCB5DFB90}"/>
              </a:ext>
            </a:extLst>
          </p:cNvPr>
          <p:cNvSpPr>
            <a:spLocks noGrp="1"/>
          </p:cNvSpPr>
          <p:nvPr>
            <p:ph sz="quarter" idx="10"/>
          </p:nvPr>
        </p:nvSpPr>
        <p:spPr/>
        <p:txBody>
          <a:bodyPr/>
          <a:lstStyle/>
          <a:p>
            <a:endParaRPr lang="en-US"/>
          </a:p>
        </p:txBody>
      </p:sp>
      <p:sp>
        <p:nvSpPr>
          <p:cNvPr id="4" name="Picture Placeholder 3">
            <a:extLst>
              <a:ext uri="{FF2B5EF4-FFF2-40B4-BE49-F238E27FC236}">
                <a16:creationId xmlns:a16="http://schemas.microsoft.com/office/drawing/2014/main" id="{5EFEF5EF-5BAE-0D73-1B0E-980150596D2F}"/>
              </a:ext>
            </a:extLst>
          </p:cNvPr>
          <p:cNvSpPr>
            <a:spLocks noGrp="1"/>
          </p:cNvSpPr>
          <p:nvPr>
            <p:ph type="pic" sz="quarter" idx="12"/>
          </p:nvPr>
        </p:nvSpPr>
        <p:spPr/>
        <p:txBody>
          <a:bodyPr/>
          <a:lstStyle/>
          <a:p>
            <a:endParaRPr lang="en-US"/>
          </a:p>
        </p:txBody>
      </p:sp>
    </p:spTree>
    <p:extLst>
      <p:ext uri="{BB962C8B-B14F-4D97-AF65-F5344CB8AC3E}">
        <p14:creationId xmlns:p14="http://schemas.microsoft.com/office/powerpoint/2010/main" val="117073552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1DBA9AF-DB72-824A-5686-638EBEE1093B}"/>
              </a:ext>
            </a:extLst>
          </p:cNvPr>
          <p:cNvSpPr>
            <a:spLocks noGrp="1"/>
          </p:cNvSpPr>
          <p:nvPr>
            <p:ph type="title" idx="4294967295"/>
          </p:nvPr>
        </p:nvSpPr>
        <p:spPr>
          <a:xfrm>
            <a:off x="147582" y="832704"/>
            <a:ext cx="6549819"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Importance of Living Roots</a:t>
            </a:r>
          </a:p>
        </p:txBody>
      </p:sp>
      <p:sp>
        <p:nvSpPr>
          <p:cNvPr id="5" name="Content Placeholder 4">
            <a:extLst>
              <a:ext uri="{FF2B5EF4-FFF2-40B4-BE49-F238E27FC236}">
                <a16:creationId xmlns:a16="http://schemas.microsoft.com/office/drawing/2014/main" id="{A2D7376B-B468-965E-285E-560A60EA8327}"/>
              </a:ext>
            </a:extLst>
          </p:cNvPr>
          <p:cNvSpPr>
            <a:spLocks noGrp="1"/>
          </p:cNvSpPr>
          <p:nvPr>
            <p:ph sz="quarter" idx="10"/>
          </p:nvPr>
        </p:nvSpPr>
        <p:spPr>
          <a:xfrm>
            <a:off x="379075" y="1955863"/>
            <a:ext cx="6718622" cy="3695329"/>
          </a:xfrm>
        </p:spPr>
        <p:txBody>
          <a:bodyPr numCol="1">
            <a:normAutofit lnSpcReduction="10000"/>
          </a:bodyPr>
          <a:lstStyle/>
          <a:p>
            <a:pPr marL="0">
              <a:lnSpc>
                <a:spcPct val="107000"/>
              </a:lnSpc>
              <a:spcBef>
                <a:spcPts val="0"/>
              </a:spcBef>
              <a:spcAft>
                <a:spcPts val="600"/>
              </a:spcAft>
            </a:pPr>
            <a:r>
              <a:rPr lang="en-US" sz="1350" kern="100" dirty="0">
                <a:highlight>
                  <a:srgbClr val="FFFF00"/>
                </a:highlight>
                <a:latin typeface="Montserrat" pitchFamily="2" charset="0"/>
                <a:ea typeface="Calibri" panose="020F0502020204030204" pitchFamily="34" charset="0"/>
                <a:cs typeface="Times New Roman" panose="02020603050405020304" pitchFamily="18" charset="0"/>
              </a:rPr>
              <a:t>HOW DOES CONS CROP ROTATION SUPPORT THIS PRINCIPLE???</a:t>
            </a:r>
          </a:p>
          <a:p>
            <a:pPr marL="0">
              <a:lnSpc>
                <a:spcPct val="107000"/>
              </a:lnSpc>
              <a:spcBef>
                <a:spcPts val="0"/>
              </a:spcBef>
              <a:spcAft>
                <a:spcPts val="600"/>
              </a:spcAft>
            </a:pPr>
            <a:r>
              <a:rPr lang="en-US" sz="1350" kern="100" dirty="0">
                <a:highlight>
                  <a:srgbClr val="FFFF00"/>
                </a:highlight>
                <a:latin typeface="Montserrat" pitchFamily="2" charset="0"/>
                <a:ea typeface="Calibri" panose="020F0502020204030204" pitchFamily="34" charset="0"/>
                <a:cs typeface="Times New Roman" panose="02020603050405020304" pitchFamily="18" charset="0"/>
              </a:rPr>
              <a:t>Reduces sheet and rill erosion</a:t>
            </a:r>
          </a:p>
          <a:p>
            <a:pPr marL="0">
              <a:lnSpc>
                <a:spcPct val="107000"/>
              </a:lnSpc>
              <a:spcBef>
                <a:spcPts val="0"/>
              </a:spcBef>
              <a:spcAft>
                <a:spcPts val="600"/>
              </a:spcAft>
            </a:pPr>
            <a:endParaRPr lang="en-US" sz="1350" kern="100" dirty="0">
              <a:highlight>
                <a:srgbClr val="FFFF00"/>
              </a:highlight>
              <a:latin typeface="Montserrat" pitchFamily="2" charset="0"/>
              <a:ea typeface="Calibri" panose="020F0502020204030204" pitchFamily="34" charset="0"/>
              <a:cs typeface="Times New Roman" panose="02020603050405020304" pitchFamily="18" charset="0"/>
            </a:endParaRPr>
          </a:p>
          <a:p>
            <a:pPr marL="0">
              <a:lnSpc>
                <a:spcPct val="107000"/>
              </a:lnSpc>
              <a:spcBef>
                <a:spcPts val="0"/>
              </a:spcBef>
              <a:spcAft>
                <a:spcPts val="600"/>
              </a:spcAft>
            </a:pPr>
            <a:r>
              <a:rPr lang="en-US" sz="1350" kern="100" dirty="0">
                <a:highlight>
                  <a:srgbClr val="FFFF00"/>
                </a:highlight>
                <a:latin typeface="Montserrat" pitchFamily="2" charset="0"/>
                <a:ea typeface="Calibri" panose="020F0502020204030204" pitchFamily="34" charset="0"/>
                <a:cs typeface="Times New Roman" panose="02020603050405020304" pitchFamily="18" charset="0"/>
              </a:rPr>
              <a:t>Reduces wind erosion</a:t>
            </a:r>
          </a:p>
          <a:p>
            <a:pPr marL="0">
              <a:lnSpc>
                <a:spcPct val="107000"/>
              </a:lnSpc>
              <a:spcBef>
                <a:spcPts val="0"/>
              </a:spcBef>
              <a:spcAft>
                <a:spcPts val="600"/>
              </a:spcAft>
            </a:pPr>
            <a:endParaRPr lang="en-US" sz="1350" kern="100" dirty="0">
              <a:latin typeface="Montserrat" pitchFamily="2" charset="0"/>
              <a:ea typeface="Calibri" panose="020F0502020204030204" pitchFamily="34" charset="0"/>
              <a:cs typeface="Times New Roman" panose="02020603050405020304" pitchFamily="18" charset="0"/>
            </a:endParaRPr>
          </a:p>
          <a:p>
            <a:pPr marL="0">
              <a:lnSpc>
                <a:spcPct val="107000"/>
              </a:lnSpc>
              <a:spcBef>
                <a:spcPts val="0"/>
              </a:spcBef>
              <a:spcAft>
                <a:spcPts val="600"/>
              </a:spcAft>
            </a:pPr>
            <a:r>
              <a:rPr lang="en-US" sz="1350" kern="100" dirty="0">
                <a:latin typeface="Montserrat" pitchFamily="2" charset="0"/>
                <a:ea typeface="Calibri" panose="020F0502020204030204" pitchFamily="34" charset="0"/>
                <a:cs typeface="Times New Roman" panose="02020603050405020304" pitchFamily="18" charset="0"/>
              </a:rPr>
              <a:t>Provides above ground biomass, shelter, pollinator forage, wildlife food source</a:t>
            </a:r>
          </a:p>
          <a:p>
            <a:pPr marL="0">
              <a:lnSpc>
                <a:spcPct val="107000"/>
              </a:lnSpc>
              <a:spcBef>
                <a:spcPts val="0"/>
              </a:spcBef>
              <a:spcAft>
                <a:spcPts val="600"/>
              </a:spcAft>
            </a:pPr>
            <a:endParaRPr lang="en-US" sz="1350" kern="100" dirty="0">
              <a:latin typeface="Montserrat" pitchFamily="2" charset="0"/>
              <a:ea typeface="Calibri" panose="020F0502020204030204" pitchFamily="34" charset="0"/>
              <a:cs typeface="Times New Roman" panose="02020603050405020304" pitchFamily="18" charset="0"/>
            </a:endParaRPr>
          </a:p>
          <a:p>
            <a:pPr marL="0">
              <a:lnSpc>
                <a:spcPct val="107000"/>
              </a:lnSpc>
              <a:spcBef>
                <a:spcPts val="0"/>
              </a:spcBef>
              <a:spcAft>
                <a:spcPts val="600"/>
              </a:spcAft>
            </a:pPr>
            <a:r>
              <a:rPr lang="en-US" sz="1350" kern="100" dirty="0">
                <a:latin typeface="Montserrat" pitchFamily="2" charset="0"/>
                <a:ea typeface="Calibri" panose="020F0502020204030204" pitchFamily="34" charset="0"/>
                <a:cs typeface="Times New Roman" panose="02020603050405020304" pitchFamily="18" charset="0"/>
              </a:rPr>
              <a:t>Provides continuous live roots and builds below ground biomass</a:t>
            </a:r>
          </a:p>
          <a:p>
            <a:pPr marL="0">
              <a:lnSpc>
                <a:spcPct val="107000"/>
              </a:lnSpc>
              <a:spcBef>
                <a:spcPts val="0"/>
              </a:spcBef>
              <a:spcAft>
                <a:spcPts val="600"/>
              </a:spcAft>
            </a:pPr>
            <a:r>
              <a:rPr lang="en-US" sz="1350" kern="100" dirty="0">
                <a:latin typeface="Montserrat" pitchFamily="2" charset="0"/>
                <a:ea typeface="Calibri" panose="020F0502020204030204" pitchFamily="34" charset="0"/>
                <a:cs typeface="Times New Roman" panose="02020603050405020304" pitchFamily="18" charset="0"/>
              </a:rPr>
              <a:t>Roots grow and cycle during the practice life span contributing exudates, stimulating soil biota, recycling nutrients</a:t>
            </a:r>
          </a:p>
          <a:p>
            <a:pPr marL="0">
              <a:lnSpc>
                <a:spcPct val="107000"/>
              </a:lnSpc>
              <a:spcBef>
                <a:spcPts val="0"/>
              </a:spcBef>
              <a:spcAft>
                <a:spcPts val="600"/>
              </a:spcAft>
            </a:pPr>
            <a:endParaRPr lang="en-US" sz="1350" kern="100" dirty="0">
              <a:latin typeface="Montserrat" pitchFamily="2" charset="0"/>
              <a:ea typeface="Calibri" panose="020F0502020204030204" pitchFamily="34" charset="0"/>
              <a:cs typeface="Times New Roman" panose="02020603050405020304" pitchFamily="18" charset="0"/>
            </a:endParaRPr>
          </a:p>
          <a:p>
            <a:pPr marL="0">
              <a:lnSpc>
                <a:spcPct val="107000"/>
              </a:lnSpc>
              <a:spcBef>
                <a:spcPts val="0"/>
              </a:spcBef>
              <a:spcAft>
                <a:spcPts val="600"/>
              </a:spcAft>
            </a:pPr>
            <a:r>
              <a:rPr lang="en-US" sz="1350" kern="100" dirty="0">
                <a:latin typeface="Montserrat" pitchFamily="2" charset="0"/>
                <a:ea typeface="Calibri" panose="020F0502020204030204" pitchFamily="34" charset="0"/>
                <a:cs typeface="Times New Roman" panose="02020603050405020304" pitchFamily="18" charset="0"/>
              </a:rPr>
              <a:t>Plants remove residual soil nutrients within the top foot of soil and recycle nutrients, add organic matter.</a:t>
            </a:r>
          </a:p>
        </p:txBody>
      </p:sp>
      <p:pic>
        <p:nvPicPr>
          <p:cNvPr id="4" name="Picture Placeholder 3" descr="A root system in the ground">
            <a:extLst>
              <a:ext uri="{FF2B5EF4-FFF2-40B4-BE49-F238E27FC236}">
                <a16:creationId xmlns:a16="http://schemas.microsoft.com/office/drawing/2014/main" id="{37C7C733-4FC6-E246-221C-F8F251A01315}"/>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0796078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DA9CF8-9745-C021-02C5-D968E37CAA3E}"/>
              </a:ext>
            </a:extLst>
          </p:cNvPr>
          <p:cNvSpPr>
            <a:spLocks noGrp="1"/>
          </p:cNvSpPr>
          <p:nvPr>
            <p:ph type="title" idx="4294967295"/>
          </p:nvPr>
        </p:nvSpPr>
        <p:spPr>
          <a:xfrm>
            <a:off x="147582" y="832704"/>
            <a:ext cx="6549819"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Cover Crop Purposes</a:t>
            </a:r>
          </a:p>
        </p:txBody>
      </p:sp>
      <p:sp>
        <p:nvSpPr>
          <p:cNvPr id="4" name="Content Placeholder 3">
            <a:extLst>
              <a:ext uri="{FF2B5EF4-FFF2-40B4-BE49-F238E27FC236}">
                <a16:creationId xmlns:a16="http://schemas.microsoft.com/office/drawing/2014/main" id="{3FEF9874-5588-70D3-20F9-3B80E10F0332}"/>
              </a:ext>
            </a:extLst>
          </p:cNvPr>
          <p:cNvSpPr>
            <a:spLocks noGrp="1"/>
          </p:cNvSpPr>
          <p:nvPr>
            <p:ph sz="quarter" idx="10"/>
          </p:nvPr>
        </p:nvSpPr>
        <p:spPr>
          <a:xfrm>
            <a:off x="228600" y="2078182"/>
            <a:ext cx="5625446" cy="3008169"/>
          </a:xfrm>
        </p:spPr>
        <p:txBody>
          <a:bodyPr>
            <a:normAutofit fontScale="92500"/>
          </a:bodyPr>
          <a:lstStyle/>
          <a:p>
            <a:r>
              <a:rPr lang="en-US" sz="1950" dirty="0"/>
              <a:t>Reduce erosion from wind and water.</a:t>
            </a:r>
          </a:p>
          <a:p>
            <a:r>
              <a:rPr lang="en-US" sz="1950" dirty="0"/>
              <a:t>Increase soil organic matter content.</a:t>
            </a:r>
          </a:p>
          <a:p>
            <a:r>
              <a:rPr lang="en-US" sz="1950" dirty="0"/>
              <a:t>Capture and recycle or redistribute nutrients.</a:t>
            </a:r>
          </a:p>
          <a:p>
            <a:r>
              <a:rPr lang="en-US" sz="1950" dirty="0"/>
              <a:t>Promote biological nitrogen fixation</a:t>
            </a:r>
          </a:p>
          <a:p>
            <a:r>
              <a:rPr lang="en-US" sz="1950" dirty="0"/>
              <a:t>Increase biodiversity.</a:t>
            </a:r>
          </a:p>
          <a:p>
            <a:r>
              <a:rPr lang="en-US" sz="1950" dirty="0"/>
              <a:t>Suppress Weeds.</a:t>
            </a:r>
          </a:p>
          <a:p>
            <a:r>
              <a:rPr lang="en-US" sz="1950" dirty="0"/>
              <a:t>Manage soil moisture.</a:t>
            </a:r>
          </a:p>
          <a:p>
            <a:r>
              <a:rPr lang="en-US" sz="1950" dirty="0"/>
              <a:t>Minimize and reduce soil compaction.</a:t>
            </a:r>
          </a:p>
          <a:p>
            <a:r>
              <a:rPr lang="en-US" sz="1950" dirty="0"/>
              <a:t>Do all of these apply at small scales ?</a:t>
            </a:r>
          </a:p>
        </p:txBody>
      </p:sp>
      <p:pic>
        <p:nvPicPr>
          <p:cNvPr id="6" name="Picture Placeholder 5" descr="A person holding a dirt ball">
            <a:extLst>
              <a:ext uri="{FF2B5EF4-FFF2-40B4-BE49-F238E27FC236}">
                <a16:creationId xmlns:a16="http://schemas.microsoft.com/office/drawing/2014/main" id="{52AA63E5-85A4-05C2-804E-59F45E9631B7}"/>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a:fillRect/>
          </a:stretch>
        </p:blipFill>
        <p:spPr>
          <a:xfrm>
            <a:off x="6697402" y="1543051"/>
            <a:ext cx="2217999" cy="3914774"/>
          </a:xfrm>
        </p:spPr>
      </p:pic>
    </p:spTree>
    <p:extLst>
      <p:ext uri="{BB962C8B-B14F-4D97-AF65-F5344CB8AC3E}">
        <p14:creationId xmlns:p14="http://schemas.microsoft.com/office/powerpoint/2010/main" val="1769020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DA9CF8-9745-C021-02C5-D968E37CAA3E}"/>
              </a:ext>
            </a:extLst>
          </p:cNvPr>
          <p:cNvSpPr>
            <a:spLocks noGrp="1"/>
          </p:cNvSpPr>
          <p:nvPr>
            <p:ph type="title" idx="4294967295"/>
          </p:nvPr>
        </p:nvSpPr>
        <p:spPr>
          <a:xfrm>
            <a:off x="147582" y="832704"/>
            <a:ext cx="6549819"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Cover Crop Purposes</a:t>
            </a:r>
          </a:p>
        </p:txBody>
      </p:sp>
      <p:sp>
        <p:nvSpPr>
          <p:cNvPr id="4" name="Content Placeholder 3">
            <a:extLst>
              <a:ext uri="{FF2B5EF4-FFF2-40B4-BE49-F238E27FC236}">
                <a16:creationId xmlns:a16="http://schemas.microsoft.com/office/drawing/2014/main" id="{3FEF9874-5588-70D3-20F9-3B80E10F0332}"/>
              </a:ext>
            </a:extLst>
          </p:cNvPr>
          <p:cNvSpPr>
            <a:spLocks noGrp="1"/>
          </p:cNvSpPr>
          <p:nvPr>
            <p:ph sz="quarter" idx="10"/>
          </p:nvPr>
        </p:nvSpPr>
        <p:spPr>
          <a:xfrm>
            <a:off x="228600" y="2539093"/>
            <a:ext cx="5625446" cy="3147038"/>
          </a:xfrm>
        </p:spPr>
        <p:txBody>
          <a:bodyPr/>
          <a:lstStyle/>
          <a:p>
            <a:r>
              <a:rPr lang="en-US" sz="2700" dirty="0"/>
              <a:t>Do these apply well at small scales ?</a:t>
            </a:r>
          </a:p>
        </p:txBody>
      </p:sp>
      <p:pic>
        <p:nvPicPr>
          <p:cNvPr id="6" name="Picture Placeholder 5" descr="A person holding a dirt ball">
            <a:extLst>
              <a:ext uri="{FF2B5EF4-FFF2-40B4-BE49-F238E27FC236}">
                <a16:creationId xmlns:a16="http://schemas.microsoft.com/office/drawing/2014/main" id="{52AA63E5-85A4-05C2-804E-59F45E9631B7}"/>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a:fillRect/>
          </a:stretch>
        </p:blipFill>
        <p:spPr>
          <a:xfrm>
            <a:off x="6697402" y="1543051"/>
            <a:ext cx="2217999" cy="3914774"/>
          </a:xfrm>
        </p:spPr>
      </p:pic>
    </p:spTree>
    <p:extLst>
      <p:ext uri="{BB962C8B-B14F-4D97-AF65-F5344CB8AC3E}">
        <p14:creationId xmlns:p14="http://schemas.microsoft.com/office/powerpoint/2010/main" val="238704014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C4A2C0-F51D-7873-FC66-EC4CA31BEF5E}"/>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Cover Crop Selection Tools</a:t>
            </a:r>
          </a:p>
        </p:txBody>
      </p:sp>
      <p:sp>
        <p:nvSpPr>
          <p:cNvPr id="3" name="Content Placeholder 2">
            <a:extLst>
              <a:ext uri="{FF2B5EF4-FFF2-40B4-BE49-F238E27FC236}">
                <a16:creationId xmlns:a16="http://schemas.microsoft.com/office/drawing/2014/main" id="{441C05AF-5856-30DE-E1FB-BD28E8B5A072}"/>
              </a:ext>
            </a:extLst>
          </p:cNvPr>
          <p:cNvSpPr>
            <a:spLocks noGrp="1"/>
          </p:cNvSpPr>
          <p:nvPr>
            <p:ph sz="quarter" idx="10"/>
          </p:nvPr>
        </p:nvSpPr>
        <p:spPr>
          <a:xfrm>
            <a:off x="238125" y="1996579"/>
            <a:ext cx="7739063" cy="3379643"/>
          </a:xfrm>
        </p:spPr>
        <p:txBody>
          <a:bodyPr/>
          <a:lstStyle/>
          <a:p>
            <a:r>
              <a:rPr lang="en-US" sz="2700" dirty="0"/>
              <a:t>What resources do you use to help select cover crop species?</a:t>
            </a:r>
          </a:p>
        </p:txBody>
      </p:sp>
    </p:spTree>
    <p:extLst>
      <p:ext uri="{BB962C8B-B14F-4D97-AF65-F5344CB8AC3E}">
        <p14:creationId xmlns:p14="http://schemas.microsoft.com/office/powerpoint/2010/main" val="28526465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DA9CF8-9745-C021-02C5-D968E37CAA3E}"/>
              </a:ext>
            </a:extLst>
          </p:cNvPr>
          <p:cNvSpPr>
            <a:spLocks noGrp="1"/>
          </p:cNvSpPr>
          <p:nvPr>
            <p:ph type="title" idx="4294967295"/>
          </p:nvPr>
        </p:nvSpPr>
        <p:spPr>
          <a:xfrm>
            <a:off x="147582" y="832704"/>
            <a:ext cx="6549819"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Cover Crop Challenges</a:t>
            </a:r>
          </a:p>
        </p:txBody>
      </p:sp>
      <p:sp>
        <p:nvSpPr>
          <p:cNvPr id="4" name="Content Placeholder 3">
            <a:extLst>
              <a:ext uri="{FF2B5EF4-FFF2-40B4-BE49-F238E27FC236}">
                <a16:creationId xmlns:a16="http://schemas.microsoft.com/office/drawing/2014/main" id="{3FEF9874-5588-70D3-20F9-3B80E10F0332}"/>
              </a:ext>
            </a:extLst>
          </p:cNvPr>
          <p:cNvSpPr>
            <a:spLocks noGrp="1"/>
          </p:cNvSpPr>
          <p:nvPr>
            <p:ph sz="quarter" idx="10"/>
          </p:nvPr>
        </p:nvSpPr>
        <p:spPr>
          <a:xfrm>
            <a:off x="147582" y="1855481"/>
            <a:ext cx="6321056" cy="3147038"/>
          </a:xfrm>
        </p:spPr>
        <p:txBody>
          <a:bodyPr/>
          <a:lstStyle/>
          <a:p>
            <a:r>
              <a:rPr lang="en-US" sz="2800" dirty="0"/>
              <a:t>What are some common challenges and obstacles to cover crop adoption and management  for small-scale or urban farms ?</a:t>
            </a:r>
          </a:p>
        </p:txBody>
      </p:sp>
      <p:pic>
        <p:nvPicPr>
          <p:cNvPr id="3" name="Picture Placeholder 2" descr="Photo of a mix of several plant species with some blue and yellow flowers.  A diverse, mixed cover crop. ">
            <a:extLst>
              <a:ext uri="{FF2B5EF4-FFF2-40B4-BE49-F238E27FC236}">
                <a16:creationId xmlns:a16="http://schemas.microsoft.com/office/drawing/2014/main" id="{73ABE6BF-2F0C-5A7E-A335-042D569FFD77}"/>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a:prstGeom prst="rect">
            <a:avLst/>
          </a:prstGeom>
        </p:spPr>
      </p:pic>
    </p:spTree>
    <p:extLst>
      <p:ext uri="{BB962C8B-B14F-4D97-AF65-F5344CB8AC3E}">
        <p14:creationId xmlns:p14="http://schemas.microsoft.com/office/powerpoint/2010/main" val="413163313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9F5F93F-FE74-6707-56F3-493243354EB1}"/>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Cover Crop Selection Tools</a:t>
            </a:r>
          </a:p>
        </p:txBody>
      </p:sp>
      <p:sp>
        <p:nvSpPr>
          <p:cNvPr id="3" name="Content Placeholder 2">
            <a:extLst>
              <a:ext uri="{FF2B5EF4-FFF2-40B4-BE49-F238E27FC236}">
                <a16:creationId xmlns:a16="http://schemas.microsoft.com/office/drawing/2014/main" id="{83BB60C4-9FEB-40F4-2B3E-DA6E316D633A}"/>
              </a:ext>
            </a:extLst>
          </p:cNvPr>
          <p:cNvSpPr>
            <a:spLocks noGrp="1"/>
          </p:cNvSpPr>
          <p:nvPr>
            <p:ph sz="quarter" idx="10"/>
          </p:nvPr>
        </p:nvSpPr>
        <p:spPr/>
        <p:txBody>
          <a:bodyPr/>
          <a:lstStyle/>
          <a:p>
            <a:pPr marL="0" indent="0">
              <a:buNone/>
            </a:pPr>
            <a:r>
              <a:rPr lang="en-US" sz="2475" dirty="0">
                <a:solidFill>
                  <a:prstClr val="black"/>
                </a:solidFill>
                <a:latin typeface="Calibri Light" panose="020F0302020204030204"/>
                <a:ea typeface="+mj-ea"/>
                <a:cs typeface="+mj-cs"/>
              </a:rPr>
              <a:t>Utilize available planning tools </a:t>
            </a:r>
            <a:endParaRPr lang="en-US" dirty="0"/>
          </a:p>
          <a:p>
            <a:r>
              <a:rPr lang="en-US" sz="1800" dirty="0"/>
              <a:t>Start with state specific resources</a:t>
            </a:r>
          </a:p>
          <a:p>
            <a:r>
              <a:rPr lang="en-US" sz="1800" i="1" dirty="0"/>
              <a:t>Indiana Small-Scale Tools/Guides</a:t>
            </a:r>
          </a:p>
          <a:p>
            <a:r>
              <a:rPr lang="en-US" sz="1800" dirty="0"/>
              <a:t>Plant Materials Centers </a:t>
            </a:r>
          </a:p>
          <a:p>
            <a:r>
              <a:rPr lang="en-US" sz="1800" dirty="0"/>
              <a:t>Cover Crop Council Tools</a:t>
            </a:r>
          </a:p>
          <a:p>
            <a:pPr lvl="1"/>
            <a:r>
              <a:rPr lang="en-US" dirty="0"/>
              <a:t>Cover Crops Decision Tool</a:t>
            </a:r>
          </a:p>
          <a:p>
            <a:pPr lvl="1"/>
            <a:r>
              <a:rPr lang="en-US" dirty="0"/>
              <a:t>Species Selector Tool</a:t>
            </a:r>
          </a:p>
          <a:p>
            <a:pPr lvl="1"/>
            <a:r>
              <a:rPr lang="en-US" dirty="0"/>
              <a:t>Cover Crop Explorer</a:t>
            </a:r>
          </a:p>
          <a:p>
            <a:pPr lvl="1"/>
            <a:r>
              <a:rPr lang="en-US" dirty="0"/>
              <a:t>Cover Crop Nitrogen Calculator</a:t>
            </a:r>
          </a:p>
          <a:p>
            <a:r>
              <a:rPr lang="en-US" sz="1800" dirty="0"/>
              <a:t>Industry resources</a:t>
            </a:r>
          </a:p>
        </p:txBody>
      </p:sp>
      <p:pic>
        <p:nvPicPr>
          <p:cNvPr id="5" name="Picture 4" descr="Logo images for NRCS field office tech guide and midwest cover crop council. ">
            <a:extLst>
              <a:ext uri="{FF2B5EF4-FFF2-40B4-BE49-F238E27FC236}">
                <a16:creationId xmlns:a16="http://schemas.microsoft.com/office/drawing/2014/main" id="{47BEB25C-B72C-89D9-0059-14FAF7B7069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379748" y="2178448"/>
            <a:ext cx="2649992" cy="1985528"/>
          </a:xfrm>
          <a:prstGeom prst="rect">
            <a:avLst/>
          </a:prstGeom>
        </p:spPr>
      </p:pic>
      <p:pic>
        <p:nvPicPr>
          <p:cNvPr id="4" name="Picture 3" descr="Cover of the book, &quot;Managing cover crops profitably&quot;">
            <a:extLst>
              <a:ext uri="{FF2B5EF4-FFF2-40B4-BE49-F238E27FC236}">
                <a16:creationId xmlns:a16="http://schemas.microsoft.com/office/drawing/2014/main" id="{87C62BD1-AB7D-4068-E73F-C94B9F6BA47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38525" y="4264241"/>
            <a:ext cx="1132436" cy="1389086"/>
          </a:xfrm>
          <a:prstGeom prst="rect">
            <a:avLst/>
          </a:prstGeom>
        </p:spPr>
      </p:pic>
    </p:spTree>
    <p:extLst>
      <p:ext uri="{BB962C8B-B14F-4D97-AF65-F5344CB8AC3E}">
        <p14:creationId xmlns:p14="http://schemas.microsoft.com/office/powerpoint/2010/main" val="2803359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DE653B-076D-C5B6-0D88-1D95C601EB67}"/>
              </a:ext>
            </a:extLst>
          </p:cNvPr>
          <p:cNvSpPr>
            <a:spLocks noGrp="1"/>
          </p:cNvSpPr>
          <p:nvPr>
            <p:ph type="title" idx="4294967295"/>
          </p:nvPr>
        </p:nvSpPr>
        <p:spPr>
          <a:xfrm>
            <a:off x="147582" y="832704"/>
            <a:ext cx="6549819"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Mixes</a:t>
            </a:r>
          </a:p>
        </p:txBody>
      </p:sp>
      <p:sp>
        <p:nvSpPr>
          <p:cNvPr id="3" name="Content Placeholder 2">
            <a:extLst>
              <a:ext uri="{FF2B5EF4-FFF2-40B4-BE49-F238E27FC236}">
                <a16:creationId xmlns:a16="http://schemas.microsoft.com/office/drawing/2014/main" id="{5CA90EA6-4389-5335-7F9B-E0D7D4B81E9C}"/>
              </a:ext>
            </a:extLst>
          </p:cNvPr>
          <p:cNvSpPr>
            <a:spLocks noGrp="1"/>
          </p:cNvSpPr>
          <p:nvPr>
            <p:ph sz="quarter" idx="10"/>
          </p:nvPr>
        </p:nvSpPr>
        <p:spPr>
          <a:xfrm>
            <a:off x="379076" y="2078182"/>
            <a:ext cx="5124686" cy="3379643"/>
          </a:xfrm>
        </p:spPr>
        <p:txBody>
          <a:bodyPr/>
          <a:lstStyle/>
          <a:p>
            <a:r>
              <a:rPr lang="en-US" dirty="0"/>
              <a:t>Blend to address resource concerns</a:t>
            </a:r>
          </a:p>
          <a:p>
            <a:r>
              <a:rPr lang="en-US" dirty="0"/>
              <a:t>Include species from different functional groups</a:t>
            </a:r>
          </a:p>
        </p:txBody>
      </p:sp>
      <p:pic>
        <p:nvPicPr>
          <p:cNvPr id="6" name="Picture Placeholder 5" descr="A diverse cover crop mixture of plants.  Some plants have mall blue flowers and some have small yellow flowers. ">
            <a:extLst>
              <a:ext uri="{FF2B5EF4-FFF2-40B4-BE49-F238E27FC236}">
                <a16:creationId xmlns:a16="http://schemas.microsoft.com/office/drawing/2014/main" id="{917998D3-294B-2B57-1539-F0CE5C25622E}"/>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a:xfrm rot="5400000">
            <a:off x="6091238" y="2633663"/>
            <a:ext cx="3914775" cy="1733550"/>
          </a:xfrm>
        </p:spPr>
      </p:pic>
    </p:spTree>
    <p:extLst>
      <p:ext uri="{BB962C8B-B14F-4D97-AF65-F5344CB8AC3E}">
        <p14:creationId xmlns:p14="http://schemas.microsoft.com/office/powerpoint/2010/main" val="3295312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DA9CF8-9745-C021-02C5-D968E37CAA3E}"/>
              </a:ext>
            </a:extLst>
          </p:cNvPr>
          <p:cNvSpPr>
            <a:spLocks noGrp="1"/>
          </p:cNvSpPr>
          <p:nvPr>
            <p:ph type="title" idx="4294967295"/>
          </p:nvPr>
        </p:nvSpPr>
        <p:spPr>
          <a:xfrm>
            <a:off x="147582" y="832704"/>
            <a:ext cx="6549819"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Cover Crop Challenges</a:t>
            </a:r>
          </a:p>
        </p:txBody>
      </p:sp>
      <p:sp>
        <p:nvSpPr>
          <p:cNvPr id="4" name="Content Placeholder 3">
            <a:extLst>
              <a:ext uri="{FF2B5EF4-FFF2-40B4-BE49-F238E27FC236}">
                <a16:creationId xmlns:a16="http://schemas.microsoft.com/office/drawing/2014/main" id="{3FEF9874-5588-70D3-20F9-3B80E10F0332}"/>
              </a:ext>
            </a:extLst>
          </p:cNvPr>
          <p:cNvSpPr>
            <a:spLocks noGrp="1"/>
          </p:cNvSpPr>
          <p:nvPr>
            <p:ph sz="quarter" idx="10"/>
          </p:nvPr>
        </p:nvSpPr>
        <p:spPr>
          <a:xfrm>
            <a:off x="228600" y="2019260"/>
            <a:ext cx="6321056" cy="3147038"/>
          </a:xfrm>
        </p:spPr>
        <p:txBody>
          <a:bodyPr>
            <a:noAutofit/>
          </a:bodyPr>
          <a:lstStyle/>
          <a:p>
            <a:r>
              <a:rPr lang="en-US" sz="2400" dirty="0"/>
              <a:t>No space in crop plan </a:t>
            </a:r>
          </a:p>
          <a:p>
            <a:r>
              <a:rPr lang="en-US" sz="2400" dirty="0"/>
              <a:t>High value space in a high tunnel </a:t>
            </a:r>
          </a:p>
          <a:p>
            <a:r>
              <a:rPr lang="en-US" sz="2400" dirty="0"/>
              <a:t>"Not enough time” for labor</a:t>
            </a:r>
          </a:p>
          <a:p>
            <a:r>
              <a:rPr lang="en-US" sz="2400" dirty="0"/>
              <a:t>Don’t know about them </a:t>
            </a:r>
          </a:p>
          <a:p>
            <a:r>
              <a:rPr lang="en-US" sz="2400" dirty="0"/>
              <a:t>Bad experience  </a:t>
            </a:r>
          </a:p>
          <a:p>
            <a:r>
              <a:rPr lang="en-US" sz="2400" dirty="0"/>
              <a:t>High biomass and residue management </a:t>
            </a:r>
          </a:p>
          <a:p>
            <a:r>
              <a:rPr lang="en-US" sz="2400" dirty="0"/>
              <a:t>“Doesn’t produce food” </a:t>
            </a:r>
          </a:p>
        </p:txBody>
      </p:sp>
      <p:pic>
        <p:nvPicPr>
          <p:cNvPr id="3" name="Picture Placeholder 2" descr="Photo of a mix of several plant species with some blue and yellow flowers.  A diverse, mixed cover crop. ">
            <a:extLst>
              <a:ext uri="{FF2B5EF4-FFF2-40B4-BE49-F238E27FC236}">
                <a16:creationId xmlns:a16="http://schemas.microsoft.com/office/drawing/2014/main" id="{D4E3080A-1C63-EFDE-D52F-C856427012E4}"/>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a:prstGeom prst="rect">
            <a:avLst/>
          </a:prstGeom>
        </p:spPr>
      </p:pic>
    </p:spTree>
    <p:extLst>
      <p:ext uri="{BB962C8B-B14F-4D97-AF65-F5344CB8AC3E}">
        <p14:creationId xmlns:p14="http://schemas.microsoft.com/office/powerpoint/2010/main" val="19550074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6EA45D-A842-161E-C72D-088C7A51D574}"/>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Question</a:t>
            </a:r>
          </a:p>
        </p:txBody>
      </p:sp>
      <p:sp>
        <p:nvSpPr>
          <p:cNvPr id="3" name="Content Placeholder 2">
            <a:extLst>
              <a:ext uri="{FF2B5EF4-FFF2-40B4-BE49-F238E27FC236}">
                <a16:creationId xmlns:a16="http://schemas.microsoft.com/office/drawing/2014/main" id="{6CEEE2AA-589D-64B2-2DB8-CE8EDD834E10}"/>
              </a:ext>
            </a:extLst>
          </p:cNvPr>
          <p:cNvSpPr>
            <a:spLocks noGrp="1"/>
          </p:cNvSpPr>
          <p:nvPr>
            <p:ph sz="quarter" idx="10"/>
          </p:nvPr>
        </p:nvSpPr>
        <p:spPr/>
        <p:txBody>
          <a:bodyPr/>
          <a:lstStyle/>
          <a:p>
            <a:r>
              <a:rPr lang="en-US" sz="2800" dirty="0"/>
              <a:t>What are some important questions that you need to ask a producer or client when you start a cover crop about incorporating cover crops into their system ?</a:t>
            </a:r>
          </a:p>
        </p:txBody>
      </p:sp>
    </p:spTree>
    <p:extLst>
      <p:ext uri="{BB962C8B-B14F-4D97-AF65-F5344CB8AC3E}">
        <p14:creationId xmlns:p14="http://schemas.microsoft.com/office/powerpoint/2010/main" val="17625114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C4A3B8B-AFBF-88CD-A162-4476807F7AE9}"/>
              </a:ext>
            </a:extLst>
          </p:cNvPr>
          <p:cNvSpPr>
            <a:spLocks noGrp="1"/>
          </p:cNvSpPr>
          <p:nvPr>
            <p:ph type="title" idx="4294967295"/>
          </p:nvPr>
        </p:nvSpPr>
        <p:spPr>
          <a:xfrm>
            <a:off x="147582" y="832704"/>
            <a:ext cx="6549819"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37" rtl="0" eaLnBrk="1" fontAlgn="auto" latinLnBrk="0" hangingPunct="1">
              <a:lnSpc>
                <a:spcPct val="90000"/>
              </a:lnSpc>
              <a:spcBef>
                <a:spcPts val="563"/>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Cover Crops – Key Questions</a:t>
            </a:r>
          </a:p>
        </p:txBody>
      </p:sp>
      <p:sp>
        <p:nvSpPr>
          <p:cNvPr id="3" name="Content Placeholder 2">
            <a:extLst>
              <a:ext uri="{FF2B5EF4-FFF2-40B4-BE49-F238E27FC236}">
                <a16:creationId xmlns:a16="http://schemas.microsoft.com/office/drawing/2014/main" id="{50448FC4-BB1E-F64C-FB73-90EF9F9A4F1F}"/>
              </a:ext>
            </a:extLst>
          </p:cNvPr>
          <p:cNvSpPr>
            <a:spLocks noGrp="1"/>
          </p:cNvSpPr>
          <p:nvPr>
            <p:ph sz="quarter" idx="10"/>
          </p:nvPr>
        </p:nvSpPr>
        <p:spPr>
          <a:xfrm>
            <a:off x="379075" y="1543051"/>
            <a:ext cx="6549818" cy="3994100"/>
          </a:xfrm>
        </p:spPr>
        <p:txBody>
          <a:bodyPr>
            <a:noAutofit/>
          </a:bodyPr>
          <a:lstStyle/>
          <a:p>
            <a:r>
              <a:rPr lang="en-US" sz="2400" dirty="0"/>
              <a:t>What are your goals for a cover crop? How do hope it will enhance your system?</a:t>
            </a:r>
          </a:p>
          <a:p>
            <a:r>
              <a:rPr lang="en-US" sz="2400" dirty="0"/>
              <a:t>Are there times in the year when you don’t have crops planted?</a:t>
            </a:r>
          </a:p>
          <a:p>
            <a:r>
              <a:rPr lang="en-US" sz="2400" dirty="0"/>
              <a:t>What equipment do you have for planting cover crops?</a:t>
            </a:r>
          </a:p>
          <a:p>
            <a:r>
              <a:rPr lang="en-US" sz="2400" dirty="0"/>
              <a:t>What equipment do you have for terminating a cover crop?</a:t>
            </a:r>
          </a:p>
          <a:p>
            <a:r>
              <a:rPr lang="en-US" sz="2400" dirty="0"/>
              <a:t>How much residue will work in your system?</a:t>
            </a:r>
          </a:p>
          <a:p>
            <a:r>
              <a:rPr lang="en-US" sz="2400" dirty="0"/>
              <a:t>How will you manage water and weeds?</a:t>
            </a:r>
          </a:p>
        </p:txBody>
      </p:sp>
      <p:pic>
        <p:nvPicPr>
          <p:cNvPr id="6" name="Picture Placeholder 5" descr="A close-up of a vetch plant with purple flowers">
            <a:extLst>
              <a:ext uri="{FF2B5EF4-FFF2-40B4-BE49-F238E27FC236}">
                <a16:creationId xmlns:a16="http://schemas.microsoft.com/office/drawing/2014/main" id="{82F4EE33-920A-AD98-AF44-EF8B39D9029D}"/>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a:xfrm rot="16200000">
            <a:off x="5432425" y="2653666"/>
            <a:ext cx="5232402" cy="1733550"/>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040900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2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RCS S&amp;T SHD PowerPoint Template for Trainings" id="{E4765E9B-D895-4ACA-B049-D9E218950ED7}" vid="{828BBCDA-3217-4D35-81CF-90079A962FC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0DF2ABC03FB6E4E9B76E3A625F5898B" ma:contentTypeVersion="19" ma:contentTypeDescription="Create a new document." ma:contentTypeScope="" ma:versionID="e3d415994b0bf6366365def82154d1ba">
  <xsd:schema xmlns:xsd="http://www.w3.org/2001/XMLSchema" xmlns:xs="http://www.w3.org/2001/XMLSchema" xmlns:p="http://schemas.microsoft.com/office/2006/metadata/properties" xmlns:ns1="http://schemas.microsoft.com/sharepoint/v3" xmlns:ns2="12363614-19a6-4ba2-943c-7caa8a5735f9" xmlns:ns3="849593af-9ef4-4dc7-a991-ea6257baf2f0" xmlns:ns4="73fb875a-8af9-4255-b008-0995492d31cd" targetNamespace="http://schemas.microsoft.com/office/2006/metadata/properties" ma:root="true" ma:fieldsID="2a2c3adffaa7d5cde45e05417bd96747" ns1:_="" ns2:_="" ns3:_="" ns4:_="">
    <xsd:import namespace="http://schemas.microsoft.com/sharepoint/v3"/>
    <xsd:import namespace="12363614-19a6-4ba2-943c-7caa8a5735f9"/>
    <xsd:import namespace="849593af-9ef4-4dc7-a991-ea6257baf2f0"/>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363614-19a6-4ba2-943c-7caa8a5735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49593af-9ef4-4dc7-a991-ea6257baf2f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43d039f-5583-46f0-8301-9a8ed676b916}" ma:internalName="TaxCatchAll" ma:showField="CatchAllData" ma:web="849593af-9ef4-4dc7-a991-ea6257baf2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3fb875a-8af9-4255-b008-0995492d31cd" xsi:nil="true"/>
    <lcf76f155ced4ddcb4097134ff3c332f xmlns="12363614-19a6-4ba2-943c-7caa8a5735f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SharedWithUsers xmlns="849593af-9ef4-4dc7-a991-ea6257baf2f0">
      <UserInfo>
        <DisplayName/>
        <AccountId xsi:nil="true"/>
        <AccountType/>
      </UserInfo>
    </SharedWithUsers>
  </documentManagement>
</p:properties>
</file>

<file path=customXml/itemProps1.xml><?xml version="1.0" encoding="utf-8"?>
<ds:datastoreItem xmlns:ds="http://schemas.openxmlformats.org/officeDocument/2006/customXml" ds:itemID="{E434001A-BC23-4E66-8FA9-C866807DFD6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2363614-19a6-4ba2-943c-7caa8a5735f9"/>
    <ds:schemaRef ds:uri="849593af-9ef4-4dc7-a991-ea6257baf2f0"/>
    <ds:schemaRef ds:uri="73fb875a-8af9-4255-b008-0995492d31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41DBA9E-642A-4BB1-86C5-CA90FE3DF62E}">
  <ds:schemaRefs>
    <ds:schemaRef ds:uri="http://schemas.microsoft.com/sharepoint/v3/contenttype/forms"/>
  </ds:schemaRefs>
</ds:datastoreItem>
</file>

<file path=customXml/itemProps3.xml><?xml version="1.0" encoding="utf-8"?>
<ds:datastoreItem xmlns:ds="http://schemas.openxmlformats.org/officeDocument/2006/customXml" ds:itemID="{DA5787A5-96AB-4A15-B7EB-76A978E87EE1}">
  <ds:schemaRefs>
    <ds:schemaRef ds:uri="http://purl.org/dc/elements/1.1/"/>
    <ds:schemaRef ds:uri="http://schemas.microsoft.com/office/infopath/2007/PartnerControls"/>
    <ds:schemaRef ds:uri="http://schemas.microsoft.com/office/2006/documentManagement/types"/>
    <ds:schemaRef ds:uri="http://schemas.microsoft.com/office/2006/metadata/properties"/>
    <ds:schemaRef ds:uri="c882b330-9d82-4f02-bf7d-cea9b8ba08ea"/>
    <ds:schemaRef ds:uri="http://www.w3.org/XML/1998/namespace"/>
    <ds:schemaRef ds:uri="http://purl.org/dc/terms/"/>
    <ds:schemaRef ds:uri="http://purl.org/dc/dcmitype/"/>
    <ds:schemaRef ds:uri="http://schemas.openxmlformats.org/package/2006/metadata/core-properties"/>
    <ds:schemaRef ds:uri="190132a1-b740-41e9-a9d3-aef04dc8f2ab"/>
    <ds:schemaRef ds:uri="73fb875a-8af9-4255-b008-0995492d31cd"/>
    <ds:schemaRef ds:uri="12363614-19a6-4ba2-943c-7caa8a5735f9"/>
    <ds:schemaRef ds:uri="http://schemas.microsoft.com/sharepoint/v3"/>
    <ds:schemaRef ds:uri="849593af-9ef4-4dc7-a991-ea6257baf2f0"/>
  </ds:schemaRefs>
</ds:datastoreItem>
</file>

<file path=docProps/app.xml><?xml version="1.0" encoding="utf-8"?>
<Properties xmlns="http://schemas.openxmlformats.org/officeDocument/2006/extended-properties" xmlns:vt="http://schemas.openxmlformats.org/officeDocument/2006/docPropsVTypes">
  <Template/>
  <TotalTime>7922</TotalTime>
  <Words>5976</Words>
  <Application>Microsoft Office PowerPoint</Application>
  <PresentationFormat>On-screen Show (4:3)</PresentationFormat>
  <Paragraphs>554</Paragraphs>
  <Slides>61</Slides>
  <Notes>52</Notes>
  <HiddenSlides>6</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61</vt:i4>
      </vt:variant>
    </vt:vector>
  </HeadingPairs>
  <TitlesOfParts>
    <vt:vector size="69" baseType="lpstr">
      <vt:lpstr>Arial</vt:lpstr>
      <vt:lpstr>Calibri</vt:lpstr>
      <vt:lpstr>Calibri Light</vt:lpstr>
      <vt:lpstr>Gill Sans Light</vt:lpstr>
      <vt:lpstr>Montserrat</vt:lpstr>
      <vt:lpstr>Open Sans</vt:lpstr>
      <vt:lpstr>Wingdings</vt:lpstr>
      <vt:lpstr>2_Title Page</vt:lpstr>
      <vt:lpstr>MODULE 8: MAXIMIZE LIVING ROOTS </vt:lpstr>
      <vt:lpstr>Objectives</vt:lpstr>
      <vt:lpstr>Cover Crops for Small-scale systems</vt:lpstr>
      <vt:lpstr>Cover Crop Benefits</vt:lpstr>
      <vt:lpstr>Cover Crop – Physical Effect on SH Resource Concerns</vt:lpstr>
      <vt:lpstr>Cover Crop Challenges</vt:lpstr>
      <vt:lpstr>Cover Crop Challenges</vt:lpstr>
      <vt:lpstr>Question</vt:lpstr>
      <vt:lpstr>Cover Crops – Key Questions</vt:lpstr>
      <vt:lpstr>Providing Technical Assistance</vt:lpstr>
      <vt:lpstr>Cover Crop Selection</vt:lpstr>
      <vt:lpstr>Cover Crop Selection</vt:lpstr>
      <vt:lpstr>Matching Production System Factors</vt:lpstr>
      <vt:lpstr>Cover crops in small-scale systems</vt:lpstr>
      <vt:lpstr>Cover crops in small-scale systems </vt:lpstr>
      <vt:lpstr>Cover Crop Planting Methods for Small-scale systems </vt:lpstr>
      <vt:lpstr>Broadcast Seeding</vt:lpstr>
      <vt:lpstr>Incorporation</vt:lpstr>
      <vt:lpstr>Direct Seed using Row Seeders</vt:lpstr>
      <vt:lpstr>Direct Seed using Row Seeders</vt:lpstr>
      <vt:lpstr>Seeding in Furrows</vt:lpstr>
      <vt:lpstr>Inter-seeding</vt:lpstr>
      <vt:lpstr>Moisture Management at Planting</vt:lpstr>
      <vt:lpstr>Reasons for Seeding Failure</vt:lpstr>
      <vt:lpstr>Cover Crop Termination</vt:lpstr>
      <vt:lpstr>Cover Crop Termination Methods for Small-scale systems</vt:lpstr>
      <vt:lpstr>Tillage</vt:lpstr>
      <vt:lpstr>Mowing</vt:lpstr>
      <vt:lpstr>Photos of mowed vs not mowed cover crop</vt:lpstr>
      <vt:lpstr>Crimping</vt:lpstr>
      <vt:lpstr>Crimping - Backyard</vt:lpstr>
      <vt:lpstr>PowerPoint Presentation</vt:lpstr>
      <vt:lpstr>Tarping</vt:lpstr>
      <vt:lpstr>Winter Kill</vt:lpstr>
      <vt:lpstr>Small-scale Cover Cropping Scenarios</vt:lpstr>
      <vt:lpstr>Backyard Raised Bed </vt:lpstr>
      <vt:lpstr>Backyard Raised Bed</vt:lpstr>
      <vt:lpstr>Backyard Raised Bed – Termination and Planting</vt:lpstr>
      <vt:lpstr>Winter Cover Crop  Before Vegetable Crops </vt:lpstr>
      <vt:lpstr>Winter Cover Crop  Before Vegetable Crops </vt:lpstr>
      <vt:lpstr>Winter Cover Crop  Before Vegetable Crops</vt:lpstr>
      <vt:lpstr>Heavily Compacted Urban Soil</vt:lpstr>
      <vt:lpstr>Heavily Compacted Soil - Before </vt:lpstr>
      <vt:lpstr>Intensive Cover Cropping in Compacted Urban Soil  </vt:lpstr>
      <vt:lpstr>Intensive Cover Cropping </vt:lpstr>
      <vt:lpstr>Compacted Soil – Inter-seeding </vt:lpstr>
      <vt:lpstr>Compacted Soil – Tillage Radish </vt:lpstr>
      <vt:lpstr>Compacted Soil – Winter cover </vt:lpstr>
      <vt:lpstr>Soil properties  (following two years of management)</vt:lpstr>
      <vt:lpstr>Aggregate Mean Weight Diameter (MWD)</vt:lpstr>
      <vt:lpstr>Year 2 Crop Yields</vt:lpstr>
      <vt:lpstr>Intensive Cover Cropping in Compacted Soil  </vt:lpstr>
      <vt:lpstr>Questions and Review </vt:lpstr>
      <vt:lpstr>This information is provided as a public service and constitutes no endorsement by the United States Department of Agriculture or the Natural Resources Conservation Service of any service, supply, or equipment listed.  While an effort has been made to provide a complete and accurate listing of services, supplies, and equipment, omissions or other errors may occur and, therefore, other available sources of information should be consulted The USDA is an equal opportunity provider and employer.</vt:lpstr>
      <vt:lpstr>PowerPoint Presentation</vt:lpstr>
      <vt:lpstr>Importance of Living Roots</vt:lpstr>
      <vt:lpstr>Cover Crop Purposes</vt:lpstr>
      <vt:lpstr>Cover Crop Purposes</vt:lpstr>
      <vt:lpstr>Cover Crop Selection Tools</vt:lpstr>
      <vt:lpstr>Cover Crop Selection Tools</vt:lpstr>
      <vt:lpstr>Mixes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creator>Strough, Kirsten - FPAC-FBC, Boise, ID</dc:creator>
  <cp:lastModifiedBy>Koch, Carl - FPAC-NRCS, WV</cp:lastModifiedBy>
  <cp:revision>36</cp:revision>
  <dcterms:created xsi:type="dcterms:W3CDTF">2019-04-23T15:10:02Z</dcterms:created>
  <dcterms:modified xsi:type="dcterms:W3CDTF">2025-09-15T15:42:28Z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0x01010020DF2ABC03FB6E4E9B76E3A625F5898B</vt:lpwstr>
  </property>
  <property fmtid="{D5CDD505-2E9C-101B-9397-08002B2CF9AE}" pid="3" name="MediaServiceImageTags">
    <vt:lpwstr/>
  </property>
  <property fmtid="{D5CDD505-2E9C-101B-9397-08002B2CF9AE}" pid="4" name="Order">
    <vt:lpwstr>194900.000000000</vt:lpwstr>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xd_Signature">
    <vt:lpwstr/>
  </property>
</Properties>
</file>